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83" r:id="rId3"/>
    <p:sldId id="285" r:id="rId4"/>
    <p:sldId id="284" r:id="rId5"/>
    <p:sldId id="286" r:id="rId6"/>
    <p:sldId id="275" r:id="rId7"/>
    <p:sldId id="287" r:id="rId8"/>
    <p:sldId id="29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7" r:id="rId18"/>
    <p:sldId id="298" r:id="rId19"/>
    <p:sldId id="281" r:id="rId2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6395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01/07/2025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Editar estilos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01/07/2025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4676" y="490471"/>
            <a:ext cx="8869810" cy="1828800"/>
          </a:xfrm>
        </p:spPr>
        <p:txBody>
          <a:bodyPr rtlCol="0"/>
          <a:lstStyle/>
          <a:p>
            <a:pPr algn="ctr" rtl="0"/>
            <a:r>
              <a:rPr lang="es-ES" sz="4400" dirty="0" smtClean="0"/>
              <a:t>XIII“CONCURSO MANCO DE LEPANTO 2025”</a:t>
            </a:r>
            <a:br>
              <a:rPr lang="es-ES" sz="4400" dirty="0" smtClean="0"/>
            </a:br>
            <a:endParaRPr lang="es-ES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9707" y="2860766"/>
            <a:ext cx="11191741" cy="1787434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2000" dirty="0" smtClean="0">
                <a:solidFill>
                  <a:schemeClr val="accent5">
                    <a:lumMod val="75000"/>
                  </a:schemeClr>
                </a:solidFill>
              </a:rPr>
              <a:t>INSTITUCIÓN EDUCATIVA DEPARTAMENTAL BOLÍVAR </a:t>
            </a:r>
            <a:endParaRPr lang="es-ES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 rtl="0"/>
            <a:endParaRPr lang="es-E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92" y="875763"/>
            <a:ext cx="1081825" cy="104318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9846" y="3427360"/>
            <a:ext cx="2790628" cy="156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7912" y="0"/>
            <a:ext cx="10058402" cy="1219200"/>
          </a:xfrm>
        </p:spPr>
        <p:txBody>
          <a:bodyPr/>
          <a:lstStyle/>
          <a:p>
            <a:pPr algn="ctr"/>
            <a:r>
              <a:rPr lang="es-CO" b="1" dirty="0" smtClean="0">
                <a:solidFill>
                  <a:schemeClr val="accent5">
                    <a:lumMod val="75000"/>
                  </a:schemeClr>
                </a:solidFill>
              </a:rPr>
              <a:t>1. CONCURSO DE POESÍA</a:t>
            </a:r>
            <a:endParaRPr lang="es-CO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72952" y="1640700"/>
            <a:ext cx="11062952" cy="5328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1200"/>
              </a:spcAft>
            </a:pPr>
            <a:r>
              <a:rPr lang="es-CO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Participarán </a:t>
            </a:r>
            <a:r>
              <a:rPr lang="es-CO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alumnos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de las categorías </a:t>
            </a:r>
            <a:r>
              <a:rPr lang="es-CO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infantil,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prejuvenil y juvenil  de las Instituciones Educativas </a:t>
            </a:r>
            <a:r>
              <a:rPr lang="es-CO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de la región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de Ubaté; en número de 01 (uno) participante por categoría; con una poesía o </a:t>
            </a:r>
            <a:r>
              <a:rPr lang="es-CO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poema de </a:t>
            </a:r>
            <a:r>
              <a:rPr lang="es-CO" sz="2400" b="1" i="1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autor hispanoamericano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que no exceda los cinco (</a:t>
            </a:r>
            <a:r>
              <a:rPr lang="es-CO" dirty="0" smtClean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05) </a:t>
            </a:r>
            <a:r>
              <a:rPr lang="es-CO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>minutos de interpretación. </a:t>
            </a:r>
            <a:endParaRPr lang="es-CO" dirty="0" smtClean="0">
              <a:solidFill>
                <a:schemeClr val="accent2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lvl="0"/>
            <a:r>
              <a:rPr lang="es-CO" b="1" dirty="0">
                <a:solidFill>
                  <a:srgbClr val="FF0000"/>
                </a:solidFill>
              </a:rPr>
              <a:t>DÍA: </a:t>
            </a:r>
            <a:r>
              <a:rPr lang="es-CO" b="1" dirty="0" smtClean="0">
                <a:solidFill>
                  <a:srgbClr val="FF0000"/>
                </a:solidFill>
              </a:rPr>
              <a:t>lunes 01 de septiembre </a:t>
            </a:r>
            <a:r>
              <a:rPr lang="es-CO" b="1" dirty="0">
                <a:solidFill>
                  <a:srgbClr val="FF0000"/>
                </a:solidFill>
              </a:rPr>
              <a:t>de </a:t>
            </a:r>
            <a:r>
              <a:rPr lang="es-CO" b="1" dirty="0" smtClean="0">
                <a:solidFill>
                  <a:srgbClr val="FF0000"/>
                </a:solidFill>
              </a:rPr>
              <a:t>2025</a:t>
            </a:r>
            <a:endParaRPr lang="es-CO" b="1" dirty="0">
              <a:solidFill>
                <a:srgbClr val="FF0000"/>
              </a:solidFill>
            </a:endParaRPr>
          </a:p>
          <a:p>
            <a:pPr lvl="0"/>
            <a:endParaRPr lang="es-CO" b="1" dirty="0">
              <a:solidFill>
                <a:srgbClr val="FF0000"/>
              </a:solidFill>
            </a:endParaRPr>
          </a:p>
          <a:p>
            <a:pPr lvl="0"/>
            <a:r>
              <a:rPr lang="es-CO" b="1" dirty="0">
                <a:solidFill>
                  <a:srgbClr val="FF0000"/>
                </a:solidFill>
              </a:rPr>
              <a:t>LUGAR: </a:t>
            </a:r>
            <a:r>
              <a:rPr lang="es-CO" b="1" dirty="0" smtClean="0">
                <a:solidFill>
                  <a:srgbClr val="FF0000"/>
                </a:solidFill>
              </a:rPr>
              <a:t>Auditorio “Simón Bolívar”</a:t>
            </a:r>
            <a:endParaRPr lang="es-CO" b="1" dirty="0">
              <a:solidFill>
                <a:srgbClr val="FF0000"/>
              </a:solidFill>
            </a:endParaRPr>
          </a:p>
          <a:p>
            <a:pPr lvl="0"/>
            <a:endParaRPr lang="es-CO" b="1" dirty="0">
              <a:solidFill>
                <a:srgbClr val="FF0000"/>
              </a:solidFill>
            </a:endParaRPr>
          </a:p>
          <a:p>
            <a:pPr lvl="0"/>
            <a:r>
              <a:rPr lang="es-CO" b="1" dirty="0">
                <a:solidFill>
                  <a:srgbClr val="FF0000"/>
                </a:solidFill>
              </a:rPr>
              <a:t>HORA: </a:t>
            </a:r>
            <a:r>
              <a:rPr lang="es-CO" b="1" dirty="0" smtClean="0">
                <a:solidFill>
                  <a:srgbClr val="FF0000"/>
                </a:solidFill>
              </a:rPr>
              <a:t>7:00 </a:t>
            </a:r>
            <a:r>
              <a:rPr lang="es-CO" b="1" dirty="0">
                <a:solidFill>
                  <a:srgbClr val="FF0000"/>
                </a:solidFill>
              </a:rPr>
              <a:t>a.m</a:t>
            </a:r>
            <a:r>
              <a:rPr lang="es-CO" b="1" dirty="0" smtClean="0">
                <a:solidFill>
                  <a:srgbClr val="FF0000"/>
                </a:solidFill>
              </a:rPr>
              <a:t>.</a:t>
            </a:r>
          </a:p>
          <a:p>
            <a:pPr lvl="0"/>
            <a:endParaRPr lang="es-CO" dirty="0">
              <a:solidFill>
                <a:srgbClr val="9A5315"/>
              </a:solidFill>
            </a:endParaRPr>
          </a:p>
          <a:p>
            <a:pPr marL="342900" marR="102870" lvl="0" indent="-342900" algn="just">
              <a:lnSpc>
                <a:spcPct val="110000"/>
              </a:lnSpc>
              <a:spcBef>
                <a:spcPts val="50"/>
              </a:spcBef>
              <a:buFont typeface="Wingdings" panose="05000000000000000000" pitchFamily="2" charset="2"/>
              <a:buChar char=""/>
              <a:tabLst>
                <a:tab pos="-606425" algn="l"/>
                <a:tab pos="-368300" algn="l"/>
              </a:tabLst>
            </a:pPr>
            <a:r>
              <a:rPr lang="es-ES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La</a:t>
            </a:r>
            <a:r>
              <a:rPr lang="es-ES" spc="-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inscripción</a:t>
            </a:r>
            <a:r>
              <a:rPr lang="es-ES" spc="-2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</a:t>
            </a:r>
            <a:r>
              <a:rPr lang="es-ES" spc="-2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realiza</a:t>
            </a:r>
            <a:r>
              <a:rPr lang="es-ES" spc="-3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hasta</a:t>
            </a:r>
            <a:r>
              <a:rPr lang="es-ES" b="1" spc="-4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el</a:t>
            </a:r>
            <a:r>
              <a:rPr lang="es-ES" b="1" spc="-4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día viernes 15 de</a:t>
            </a:r>
            <a:r>
              <a:rPr lang="es-ES" b="1" spc="1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agosto</a:t>
            </a:r>
            <a:r>
              <a:rPr lang="es-ES" b="1" spc="1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</a:t>
            </a:r>
            <a:r>
              <a:rPr lang="es-ES" b="1" spc="2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2025</a:t>
            </a:r>
            <a:r>
              <a:rPr lang="es-ES" b="1" spc="1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para</a:t>
            </a:r>
            <a:r>
              <a:rPr lang="es-ES" spc="-3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todas</a:t>
            </a:r>
            <a:r>
              <a:rPr lang="es-ES" spc="-3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las</a:t>
            </a:r>
            <a:r>
              <a:rPr lang="es-ES" spc="-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instituciones</a:t>
            </a:r>
            <a:r>
              <a:rPr lang="es-ES" spc="-3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participantes. La información se publicará a través de la página web institucional: </a:t>
            </a:r>
            <a:r>
              <a:rPr lang="es-ES" u="sng" dirty="0">
                <a:solidFill>
                  <a:srgbClr val="1F497D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https://ubateiedbolivar.wixsite.com/inicio/manco</a:t>
            </a:r>
            <a:r>
              <a:rPr lang="es-ES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;</a:t>
            </a:r>
            <a:r>
              <a:rPr lang="es-ES" spc="-2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es-ES" b="1" spc="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partir</a:t>
            </a:r>
            <a:r>
              <a:rPr lang="es-ES" b="1" spc="-1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del</a:t>
            </a:r>
            <a:r>
              <a:rPr lang="es-ES" b="1" spc="-3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día </a:t>
            </a:r>
            <a:r>
              <a:rPr lang="es-ES" b="1" spc="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lunes de julio </a:t>
            </a:r>
            <a:r>
              <a:rPr lang="es-ES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</a:t>
            </a:r>
            <a:r>
              <a:rPr lang="es-ES" b="1" spc="1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2025.</a:t>
            </a:r>
            <a:endParaRPr lang="en-US" b="1" dirty="0">
              <a:solidFill>
                <a:srgbClr val="9A5315"/>
              </a:solidFill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endParaRPr lang="es-CO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50000"/>
              </a:lnSpc>
              <a:spcAft>
                <a:spcPts val="1200"/>
              </a:spcAft>
            </a:pPr>
            <a:endParaRPr lang="es-CO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028" y="3504663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6423" y="-207202"/>
            <a:ext cx="10058402" cy="1219200"/>
          </a:xfrm>
        </p:spPr>
        <p:txBody>
          <a:bodyPr/>
          <a:lstStyle/>
          <a:p>
            <a:pPr algn="ctr"/>
            <a:r>
              <a:rPr lang="es-CO" b="1" dirty="0" smtClean="0"/>
              <a:t>2. CONCURSO DE CUENTERÍA</a:t>
            </a:r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252424" y="1011998"/>
            <a:ext cx="1166825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O" dirty="0">
                <a:latin typeface="+mj-lt"/>
                <a:ea typeface="Times New Roman" panose="02020603050405020304" pitchFamily="18" charset="0"/>
              </a:rPr>
              <a:t>Participarán alumnos y alumnas de las categorías: </a:t>
            </a:r>
            <a:r>
              <a:rPr lang="es-CO" dirty="0" smtClean="0">
                <a:latin typeface="+mj-lt"/>
                <a:ea typeface="Times New Roman" panose="02020603050405020304" pitchFamily="18" charset="0"/>
              </a:rPr>
              <a:t>infantil, </a:t>
            </a:r>
            <a:r>
              <a:rPr lang="es-CO" dirty="0">
                <a:latin typeface="+mj-lt"/>
                <a:ea typeface="Times New Roman" panose="02020603050405020304" pitchFamily="18" charset="0"/>
              </a:rPr>
              <a:t>prejuvenil y juvenil  de las Instituciones Educativas </a:t>
            </a:r>
            <a:r>
              <a:rPr lang="es-CO" dirty="0" smtClean="0">
                <a:latin typeface="+mj-lt"/>
                <a:ea typeface="Times New Roman" panose="02020603050405020304" pitchFamily="18" charset="0"/>
              </a:rPr>
              <a:t>de la región </a:t>
            </a:r>
            <a:r>
              <a:rPr lang="es-CO" dirty="0">
                <a:latin typeface="+mj-lt"/>
                <a:ea typeface="Times New Roman" panose="02020603050405020304" pitchFamily="18" charset="0"/>
              </a:rPr>
              <a:t>de Ubaté; en número de 01 (uno) participante por categoría; con un </a:t>
            </a:r>
            <a:r>
              <a:rPr lang="es-CO" dirty="0" smtClean="0">
                <a:latin typeface="+mj-lt"/>
                <a:ea typeface="Times New Roman" panose="02020603050405020304" pitchFamily="18" charset="0"/>
              </a:rPr>
              <a:t>ejercicio de narración oral. </a:t>
            </a:r>
          </a:p>
          <a:p>
            <a:pPr marL="7429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s-CO" dirty="0" smtClean="0">
              <a:latin typeface="+mj-lt"/>
              <a:ea typeface="Times New Roman" panose="02020603050405020304" pitchFamily="18" charset="0"/>
            </a:endParaRPr>
          </a:p>
          <a:p>
            <a:pPr marL="742950" indent="-285750" algn="just" fontAlgn="auto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O" dirty="0">
                <a:solidFill>
                  <a:schemeClr val="accent5"/>
                </a:solidFill>
                <a:latin typeface="+mj-lt"/>
                <a:ea typeface="Times New Roman" panose="02020603050405020304" pitchFamily="18" charset="0"/>
              </a:rPr>
              <a:t>La temática </a:t>
            </a:r>
            <a:r>
              <a:rPr lang="es-CO" dirty="0" smtClean="0">
                <a:solidFill>
                  <a:schemeClr val="accent5"/>
                </a:solidFill>
                <a:latin typeface="+mj-lt"/>
                <a:ea typeface="Times New Roman" panose="02020603050405020304" pitchFamily="18" charset="0"/>
              </a:rPr>
              <a:t>de Cuentería se </a:t>
            </a:r>
            <a:r>
              <a:rPr lang="es-CO" dirty="0">
                <a:solidFill>
                  <a:schemeClr val="accent5"/>
                </a:solidFill>
                <a:latin typeface="+mj-lt"/>
                <a:ea typeface="Times New Roman" panose="02020603050405020304" pitchFamily="18" charset="0"/>
              </a:rPr>
              <a:t>basará en </a:t>
            </a:r>
            <a:r>
              <a:rPr lang="es-CO" dirty="0" smtClean="0">
                <a:solidFill>
                  <a:schemeClr val="accent5"/>
                </a:solidFill>
                <a:latin typeface="+mj-lt"/>
                <a:ea typeface="Times New Roman" panose="02020603050405020304" pitchFamily="18" charset="0"/>
              </a:rPr>
              <a:t>la narración de LEYENDAS Y TRADICIONES DE COLOMBIA </a:t>
            </a:r>
            <a:endParaRPr lang="es-CO" dirty="0">
              <a:solidFill>
                <a:schemeClr val="accent5"/>
              </a:solidFill>
              <a:latin typeface="+mj-lt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es-CO" dirty="0">
              <a:solidFill>
                <a:schemeClr val="accent5"/>
              </a:solidFill>
              <a:latin typeface="+mj-lt"/>
              <a:ea typeface="Times New Roman" panose="02020603050405020304" pitchFamily="18" charset="0"/>
            </a:endParaRPr>
          </a:p>
          <a:p>
            <a:pPr lvl="0"/>
            <a:endParaRPr lang="es-CO" dirty="0" smtClean="0">
              <a:solidFill>
                <a:srgbClr val="9A5315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DÍA</a:t>
            </a: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01 de septiembre de 2025</a:t>
            </a:r>
            <a:endParaRPr lang="es-CO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LUGAR: Aula Máxima I.E.D.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Bolívar</a:t>
            </a:r>
            <a:endParaRPr lang="es-CO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HORA: 7:00 a.m. </a:t>
            </a:r>
            <a:endParaRPr lang="es-CO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es-CO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La inscripción se realiza hasta el día viernes 15 de agosto de 2025 para todas las instituciones participantes. La información se publicará a través de la página web institucional: https://ubateiedbolivar.wixsite.com/inicio/manco; a partir del día lunes de julio de 2025.</a:t>
            </a:r>
          </a:p>
          <a:p>
            <a:pPr lvl="0"/>
            <a:endParaRPr lang="es-ES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s-CO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s-CO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s-CO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s-CO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s-CO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611" y="2569469"/>
            <a:ext cx="2262389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547" y="-618186"/>
            <a:ext cx="10582702" cy="1828800"/>
          </a:xfrm>
        </p:spPr>
        <p:txBody>
          <a:bodyPr/>
          <a:lstStyle/>
          <a:p>
            <a:pPr algn="ctr"/>
            <a:r>
              <a:rPr lang="es-CO" dirty="0" smtClean="0"/>
              <a:t>3. CONCURSO DE SOLISTA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154546" y="1210614"/>
            <a:ext cx="1191295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0"/>
              </a:spcAft>
            </a:pPr>
            <a:endParaRPr lang="es-CO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Participarán </a:t>
            </a:r>
            <a:r>
              <a:rPr lang="es-CO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alumnos y alumnas de las categorías: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infantil, </a:t>
            </a:r>
            <a:r>
              <a:rPr lang="es-CO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prejuvenil y juvenil  de las Instituciones Educativas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  </a:t>
            </a:r>
            <a:r>
              <a:rPr lang="es-CO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región  </a:t>
            </a:r>
            <a:r>
              <a:rPr lang="es-CO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Ubaté; en número de 01 (uno) participante por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categoría. </a:t>
            </a:r>
            <a:endParaRPr lang="es-CO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O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</a:t>
            </a:r>
          </a:p>
          <a:p>
            <a:pPr marL="457200" algn="just">
              <a:spcAft>
                <a:spcPts val="0"/>
              </a:spcAft>
            </a:pPr>
            <a:r>
              <a:rPr lang="es-CO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El </a:t>
            </a: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</a:rPr>
              <a:t>estudiante </a:t>
            </a:r>
            <a:r>
              <a:rPr lang="es-CO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participante debe interpretar una canción del folclor colombiano.</a:t>
            </a:r>
          </a:p>
          <a:p>
            <a:pPr marL="457200" algn="just">
              <a:spcAft>
                <a:spcPts val="0"/>
              </a:spcAft>
            </a:pPr>
            <a:r>
              <a:rPr lang="es-CO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dirty="0">
              <a:solidFill>
                <a:schemeClr val="accent4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s-CO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es-CO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DÍA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02 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septiembre de 2025</a:t>
            </a:r>
          </a:p>
          <a:p>
            <a:pPr lvl="0"/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LUGAR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Aula Máxima I.E.D. Bolívar</a:t>
            </a:r>
          </a:p>
          <a:p>
            <a:pPr lvl="0"/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HORA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7:00 a.m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/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ES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</a:t>
            </a:r>
          </a:p>
          <a:p>
            <a:r>
              <a:rPr lang="es-ES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</a:t>
            </a:r>
            <a:r>
              <a:rPr lang="es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</a:t>
            </a:r>
            <a:r>
              <a:rPr lang="es-ES" sz="1600" dirty="0" smtClean="0">
                <a:latin typeface="+mj-lt"/>
                <a:ea typeface="Times New Roman" panose="02020603050405020304" pitchFamily="18" charset="0"/>
              </a:rPr>
              <a:t>La </a:t>
            </a:r>
            <a:r>
              <a:rPr lang="es-ES" sz="1600" dirty="0">
                <a:latin typeface="+mj-lt"/>
                <a:ea typeface="Times New Roman" panose="02020603050405020304" pitchFamily="18" charset="0"/>
              </a:rPr>
              <a:t>inscripción se realiza hasta el día viernes </a:t>
            </a:r>
            <a:r>
              <a:rPr lang="es-ES" sz="1600" dirty="0" smtClean="0">
                <a:latin typeface="+mj-lt"/>
                <a:ea typeface="Times New Roman" panose="02020603050405020304" pitchFamily="18" charset="0"/>
              </a:rPr>
              <a:t>15 </a:t>
            </a:r>
            <a:r>
              <a:rPr lang="es-ES" sz="1600" dirty="0">
                <a:latin typeface="+mj-lt"/>
                <a:ea typeface="Times New Roman" panose="02020603050405020304" pitchFamily="18" charset="0"/>
              </a:rPr>
              <a:t>de </a:t>
            </a:r>
            <a:r>
              <a:rPr lang="es-ES" sz="1600" dirty="0" smtClean="0">
                <a:latin typeface="+mj-lt"/>
                <a:ea typeface="Times New Roman" panose="02020603050405020304" pitchFamily="18" charset="0"/>
              </a:rPr>
              <a:t>agosto </a:t>
            </a:r>
            <a:r>
              <a:rPr lang="es-ES" sz="1600" dirty="0">
                <a:latin typeface="+mj-lt"/>
                <a:ea typeface="Times New Roman" panose="02020603050405020304" pitchFamily="18" charset="0"/>
              </a:rPr>
              <a:t>de </a:t>
            </a:r>
            <a:r>
              <a:rPr lang="es-ES" sz="1600" dirty="0" smtClean="0">
                <a:latin typeface="+mj-lt"/>
                <a:ea typeface="Times New Roman" panose="02020603050405020304" pitchFamily="18" charset="0"/>
              </a:rPr>
              <a:t>2025 </a:t>
            </a:r>
            <a:r>
              <a:rPr lang="es-ES" sz="1600" dirty="0">
                <a:latin typeface="+mj-lt"/>
                <a:ea typeface="Times New Roman" panose="02020603050405020304" pitchFamily="18" charset="0"/>
              </a:rPr>
              <a:t>para todas las </a:t>
            </a:r>
            <a:r>
              <a:rPr lang="es-ES" sz="1600" dirty="0" smtClean="0">
                <a:latin typeface="+mj-lt"/>
                <a:ea typeface="Times New Roman" panose="02020603050405020304" pitchFamily="18" charset="0"/>
              </a:rPr>
              <a:t>                   instituciones </a:t>
            </a:r>
            <a:r>
              <a:rPr lang="es-ES" sz="1600" dirty="0">
                <a:latin typeface="+mj-lt"/>
                <a:ea typeface="Times New Roman" panose="02020603050405020304" pitchFamily="18" charset="0"/>
              </a:rPr>
              <a:t>part</a:t>
            </a:r>
            <a:r>
              <a:rPr lang="es-ES" sz="16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icipantes. </a:t>
            </a:r>
            <a:r>
              <a:rPr lang="es-ES" sz="1600" dirty="0">
                <a:latin typeface="+mj-lt"/>
                <a:ea typeface="Times New Roman" panose="02020603050405020304" pitchFamily="18" charset="0"/>
              </a:rPr>
              <a:t>La información se publicará a través de la página web institucional: https://ubate</a:t>
            </a:r>
            <a:r>
              <a:rPr lang="es-ES" dirty="0">
                <a:solidFill>
                  <a:schemeClr val="bg1"/>
                </a:solidFill>
              </a:rPr>
              <a:t>iedbolivar.wixsite</a:t>
            </a:r>
            <a:r>
              <a:rPr lang="es-ES" sz="1600" dirty="0">
                <a:latin typeface="+mj-lt"/>
                <a:ea typeface="Times New Roman" panose="02020603050405020304" pitchFamily="18" charset="0"/>
              </a:rPr>
              <a:t>.com/inicio/manco; a partir del día </a:t>
            </a:r>
            <a:r>
              <a:rPr lang="es-ES" sz="1600" dirty="0" smtClean="0">
                <a:latin typeface="+mj-lt"/>
                <a:ea typeface="Times New Roman" panose="02020603050405020304" pitchFamily="18" charset="0"/>
              </a:rPr>
              <a:t>lunes </a:t>
            </a:r>
            <a:r>
              <a:rPr lang="es-ES" sz="1600" dirty="0">
                <a:latin typeface="+mj-lt"/>
                <a:ea typeface="Times New Roman" panose="02020603050405020304" pitchFamily="18" charset="0"/>
              </a:rPr>
              <a:t>de </a:t>
            </a:r>
            <a:r>
              <a:rPr lang="es-ES" sz="1600" dirty="0" smtClean="0">
                <a:latin typeface="+mj-lt"/>
                <a:ea typeface="Times New Roman" panose="02020603050405020304" pitchFamily="18" charset="0"/>
              </a:rPr>
              <a:t>julio </a:t>
            </a:r>
            <a:r>
              <a:rPr lang="es-ES" sz="1600" dirty="0">
                <a:latin typeface="+mj-lt"/>
                <a:ea typeface="Times New Roman" panose="02020603050405020304" pitchFamily="18" charset="0"/>
              </a:rPr>
              <a:t>de </a:t>
            </a:r>
            <a:r>
              <a:rPr lang="es-ES" sz="1600" dirty="0" smtClean="0">
                <a:latin typeface="+mj-lt"/>
                <a:ea typeface="Times New Roman" panose="02020603050405020304" pitchFamily="18" charset="0"/>
              </a:rPr>
              <a:t>2025.</a:t>
            </a:r>
            <a:endParaRPr lang="es-ES" sz="1600" dirty="0">
              <a:latin typeface="+mj-lt"/>
              <a:ea typeface="Times New Roman" panose="02020603050405020304" pitchFamily="18" charset="0"/>
            </a:endParaRPr>
          </a:p>
          <a:p>
            <a:endParaRPr lang="es-ES" sz="1600" dirty="0">
              <a:latin typeface="+mj-lt"/>
              <a:ea typeface="Times New Roman" panose="02020603050405020304" pitchFamily="18" charset="0"/>
            </a:endParaRPr>
          </a:p>
          <a:p>
            <a:r>
              <a:rPr lang="es-ES" sz="1600" dirty="0" smtClean="0">
                <a:latin typeface="+mj-lt"/>
                <a:ea typeface="Times New Roman" panose="02020603050405020304" pitchFamily="18" charset="0"/>
              </a:rPr>
              <a:t> </a:t>
            </a:r>
            <a:endParaRPr lang="es-CO" sz="1600" dirty="0">
              <a:latin typeface="+mj-lt"/>
              <a:ea typeface="Times New Roman" panose="02020603050405020304" pitchFamily="18" charset="0"/>
            </a:endParaRPr>
          </a:p>
          <a:p>
            <a:pPr lvl="0"/>
            <a:endParaRPr lang="es-CO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CO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79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236175" y="618516"/>
            <a:ext cx="5625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 smtClean="0"/>
              <a:t>4. CONCURSO </a:t>
            </a:r>
            <a:r>
              <a:rPr lang="es-CO" sz="3200" b="1" dirty="0"/>
              <a:t>DE </a:t>
            </a:r>
            <a:r>
              <a:rPr lang="es-CO" sz="3200" b="1" dirty="0" smtClean="0"/>
              <a:t>COROS</a:t>
            </a:r>
            <a:endParaRPr lang="es-CO" sz="3200" dirty="0"/>
          </a:p>
        </p:txBody>
      </p:sp>
      <p:sp>
        <p:nvSpPr>
          <p:cNvPr id="3" name="Rectángulo 2"/>
          <p:cNvSpPr/>
          <p:nvPr/>
        </p:nvSpPr>
        <p:spPr>
          <a:xfrm>
            <a:off x="470262" y="1710511"/>
            <a:ext cx="115800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chemeClr val="accent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Participarán alumnos y alumnas de las categorías: </a:t>
            </a:r>
            <a:r>
              <a:rPr lang="es-CO" dirty="0" smtClean="0">
                <a:solidFill>
                  <a:schemeClr val="accent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infantil, </a:t>
            </a:r>
            <a:r>
              <a:rPr lang="es-CO" dirty="0">
                <a:solidFill>
                  <a:schemeClr val="accent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prejuvenil y juvenil  de las Instituciones Educativas </a:t>
            </a:r>
            <a:r>
              <a:rPr lang="es-CO" dirty="0" smtClean="0">
                <a:solidFill>
                  <a:schemeClr val="accent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de la región </a:t>
            </a:r>
            <a:r>
              <a:rPr lang="es-CO" dirty="0">
                <a:solidFill>
                  <a:schemeClr val="accent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de Ubaté</a:t>
            </a:r>
            <a:r>
              <a:rPr lang="es-CO" dirty="0" smtClean="0">
                <a:solidFill>
                  <a:schemeClr val="accent5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;</a:t>
            </a:r>
            <a:r>
              <a:rPr lang="es-CO" dirty="0">
                <a:solidFill>
                  <a:schemeClr val="accent5"/>
                </a:solidFill>
                <a:latin typeface="Arial Black" panose="020B0A04020102020204" pitchFamily="34" charset="0"/>
              </a:rPr>
              <a:t> La canción escogida por la agrupación debe ser de la región Andina de Colombia.</a:t>
            </a:r>
          </a:p>
          <a:p>
            <a:r>
              <a:rPr lang="es-CO" dirty="0">
                <a:latin typeface="Arial Black" panose="020B0A04020102020204" pitchFamily="34" charset="0"/>
              </a:rPr>
              <a:t> </a:t>
            </a:r>
          </a:p>
          <a:p>
            <a:r>
              <a:rPr lang="es-CO" dirty="0">
                <a:latin typeface="Arial Black" panose="020B0A04020102020204" pitchFamily="34" charset="0"/>
              </a:rPr>
              <a:t>-El coro debe estar compuesto por mínimo 10 integrantes; máximo 25 y puede tener acompañamiento musical de máximo 3 músicos.</a:t>
            </a:r>
          </a:p>
          <a:p>
            <a:r>
              <a:rPr lang="es-CO" dirty="0" smtClean="0">
                <a:solidFill>
                  <a:srgbClr val="6DC025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 </a:t>
            </a:r>
            <a:endParaRPr lang="es-CO" dirty="0">
              <a:solidFill>
                <a:srgbClr val="6DC025">
                  <a:lumMod val="75000"/>
                </a:srgb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lvl="0" algn="just"/>
            <a:r>
              <a:rPr lang="es-CO" dirty="0">
                <a:solidFill>
                  <a:srgbClr val="6DC025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</a:t>
            </a:r>
            <a:endParaRPr lang="es-CO" dirty="0">
              <a:solidFill>
                <a:srgbClr val="6DC025">
                  <a:lumMod val="7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endParaRPr lang="es-CO" dirty="0">
              <a:solidFill>
                <a:srgbClr val="9A5315"/>
              </a:solidFill>
            </a:endParaRPr>
          </a:p>
          <a:p>
            <a:pPr lvl="0"/>
            <a:r>
              <a:rPr lang="es-CO" dirty="0">
                <a:solidFill>
                  <a:srgbClr val="6DC025">
                    <a:lumMod val="75000"/>
                  </a:srgbClr>
                </a:solidFill>
              </a:rPr>
              <a:t>                                  </a:t>
            </a:r>
          </a:p>
          <a:p>
            <a:pPr lvl="0"/>
            <a:endParaRPr lang="es-CO" dirty="0" smtClean="0">
              <a:solidFill>
                <a:srgbClr val="6DC025">
                  <a:lumMod val="75000"/>
                </a:srgbClr>
              </a:solidFill>
            </a:endParaRPr>
          </a:p>
          <a:p>
            <a:pPr lvl="0"/>
            <a:r>
              <a:rPr lang="es-ES" dirty="0">
                <a:solidFill>
                  <a:srgbClr val="002060"/>
                </a:solidFill>
              </a:rPr>
              <a:t>La inscripción </a:t>
            </a:r>
            <a:r>
              <a:rPr lang="es-ES" dirty="0" smtClean="0">
                <a:solidFill>
                  <a:srgbClr val="002060"/>
                </a:solidFill>
              </a:rPr>
              <a:t>se</a:t>
            </a:r>
            <a:endParaRPr lang="es-CO" dirty="0">
              <a:solidFill>
                <a:srgbClr val="6DC025">
                  <a:lumMod val="75000"/>
                </a:srgbClr>
              </a:solidFill>
            </a:endParaRPr>
          </a:p>
          <a:p>
            <a:pPr lvl="0"/>
            <a:endParaRPr lang="es-ES" dirty="0" smtClean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s-ES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inscripción se realiza hasta el día viernes 15 de agosto de 2025 para todas las instituciones participantes. La información se publicará a través de la página web institucional: https://ubateiedbolivar.wixsite.com/inicio/manco; a partir del día lunes de julio de 2025.</a:t>
            </a:r>
          </a:p>
          <a:p>
            <a:pPr lvl="0"/>
            <a:endParaRPr lang="es-ES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s-ES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s-CO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662" t="4560" r="16925" b="4904"/>
          <a:stretch/>
        </p:blipFill>
        <p:spPr>
          <a:xfrm>
            <a:off x="9272789" y="3515933"/>
            <a:ext cx="1751526" cy="17000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21" y="3515933"/>
            <a:ext cx="2466975" cy="1847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025" y="4005413"/>
            <a:ext cx="4657748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0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9104" y="-631064"/>
            <a:ext cx="9436483" cy="1480150"/>
          </a:xfrm>
        </p:spPr>
        <p:txBody>
          <a:bodyPr/>
          <a:lstStyle/>
          <a:p>
            <a:r>
              <a:rPr lang="es-CO" dirty="0" smtClean="0"/>
              <a:t>5. CONCURSO DE TEATRO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483326" y="997332"/>
            <a:ext cx="1170867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6DC025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Participarán alumnos y alumnas de las categorías: </a:t>
            </a:r>
            <a:r>
              <a:rPr lang="es-CO" dirty="0" smtClean="0">
                <a:solidFill>
                  <a:srgbClr val="6DC025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infantil, </a:t>
            </a:r>
            <a:r>
              <a:rPr lang="es-CO" dirty="0">
                <a:solidFill>
                  <a:srgbClr val="6DC025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prejuvenil y juvenil  de las Instituciones Educativas </a:t>
            </a:r>
            <a:r>
              <a:rPr lang="es-CO" dirty="0" smtClean="0">
                <a:solidFill>
                  <a:srgbClr val="6DC025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de la región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de </a:t>
            </a:r>
            <a:r>
              <a:rPr lang="es-CO" dirty="0" smtClean="0">
                <a:solidFill>
                  <a:srgbClr val="6DC025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Ubaté.</a:t>
            </a:r>
          </a:p>
          <a:p>
            <a:pPr algn="just"/>
            <a:endParaRPr lang="es-CO" dirty="0">
              <a:solidFill>
                <a:srgbClr val="6DC025">
                  <a:lumMod val="75000"/>
                </a:srgbClr>
              </a:solidFill>
              <a:latin typeface="Arial Black" panose="020B0A04020102020204" pitchFamily="34" charset="0"/>
            </a:endParaRPr>
          </a:p>
          <a:p>
            <a:pPr lvl="0"/>
            <a:r>
              <a:rPr lang="es-CO" dirty="0">
                <a:solidFill>
                  <a:schemeClr val="accent5"/>
                </a:solidFill>
              </a:rPr>
              <a:t>El te</a:t>
            </a:r>
            <a:r>
              <a:rPr lang="es-CO" dirty="0">
                <a:solidFill>
                  <a:schemeClr val="bg1"/>
                </a:solidFill>
              </a:rPr>
              <a:t>ma de la </a:t>
            </a:r>
            <a:r>
              <a:rPr lang="es-CO" dirty="0">
                <a:solidFill>
                  <a:schemeClr val="accent5"/>
                </a:solidFill>
              </a:rPr>
              <a:t>obra debe mostrar y generar sentimientos de respeto y tolerancia  y cuyo montaje tenga en cuenta que el público es de estudiantes de todas las edades. </a:t>
            </a:r>
            <a:r>
              <a:rPr lang="es-CO" dirty="0"/>
              <a:t> </a:t>
            </a:r>
            <a:endParaRPr lang="es-CO" dirty="0" smtClean="0"/>
          </a:p>
          <a:p>
            <a:pPr lvl="0"/>
            <a:endParaRPr lang="es-CO" dirty="0"/>
          </a:p>
          <a:p>
            <a:pPr lvl="0"/>
            <a:r>
              <a:rPr lang="es-CO" dirty="0" smtClean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                                        Género</a:t>
            </a:r>
            <a:r>
              <a:rPr lang="es-CO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: LIBRE</a:t>
            </a:r>
            <a:r>
              <a:rPr lang="es-CO" dirty="0" smtClean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.</a:t>
            </a:r>
            <a:r>
              <a:rPr lang="es-CO" dirty="0" smtClean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Tiempo de presentación:</a:t>
            </a:r>
            <a:r>
              <a:rPr lang="es-CO" sz="2800" dirty="0" smtClean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Aharoni" panose="02010803020104030203" pitchFamily="2" charset="-79"/>
              </a:rPr>
              <a:t> 20 </a:t>
            </a:r>
            <a:r>
              <a:rPr lang="es-CO" dirty="0" smtClean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Aharoni" panose="02010803020104030203" pitchFamily="2" charset="-79"/>
              </a:rPr>
              <a:t>minutos máximo      </a:t>
            </a:r>
          </a:p>
          <a:p>
            <a:pPr lvl="0"/>
            <a:r>
              <a:rPr lang="es-CO" dirty="0" smtClean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  <a:ea typeface="Times New Roman" panose="02020603050405020304" pitchFamily="18" charset="0"/>
                <a:cs typeface="Aharoni" panose="02010803020104030203" pitchFamily="2" charset="-79"/>
              </a:rPr>
              <a:t>                             </a:t>
            </a:r>
          </a:p>
          <a:p>
            <a:pPr lvl="0"/>
            <a:r>
              <a:rPr lang="es-CO" dirty="0" smtClean="0">
                <a:solidFill>
                  <a:srgbClr val="6DC025">
                    <a:lumMod val="75000"/>
                  </a:srgbClr>
                </a:solidFill>
              </a:rPr>
              <a:t>                                </a:t>
            </a:r>
          </a:p>
          <a:p>
            <a:pPr lvl="0"/>
            <a:r>
              <a:rPr lang="es-CO" dirty="0">
                <a:solidFill>
                  <a:srgbClr val="6DC025">
                    <a:lumMod val="75000"/>
                  </a:srgbClr>
                </a:solidFill>
              </a:rPr>
              <a:t> </a:t>
            </a:r>
            <a:r>
              <a:rPr lang="es-CO" dirty="0" smtClean="0">
                <a:solidFill>
                  <a:srgbClr val="6DC025">
                    <a:lumMod val="75000"/>
                  </a:srgbClr>
                </a:solidFill>
              </a:rPr>
              <a:t>                                </a:t>
            </a:r>
            <a:r>
              <a:rPr lang="es-ES" dirty="0">
                <a:solidFill>
                  <a:srgbClr val="F1471F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DÍA: </a:t>
            </a:r>
            <a:r>
              <a:rPr lang="es-ES" dirty="0" smtClean="0">
                <a:solidFill>
                  <a:srgbClr val="F1471F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miércoles 03 </a:t>
            </a:r>
            <a:r>
              <a:rPr lang="es-ES" dirty="0">
                <a:solidFill>
                  <a:srgbClr val="F1471F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septiembre de 2025</a:t>
            </a:r>
          </a:p>
          <a:p>
            <a:pPr lvl="0"/>
            <a:r>
              <a:rPr lang="es-ES" dirty="0">
                <a:solidFill>
                  <a:srgbClr val="F1471F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LUGAR: </a:t>
            </a:r>
            <a:r>
              <a:rPr lang="es-ES" dirty="0" smtClean="0">
                <a:solidFill>
                  <a:srgbClr val="F1471F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Sala de Música y Aula </a:t>
            </a:r>
            <a:r>
              <a:rPr lang="es-ES" dirty="0">
                <a:solidFill>
                  <a:srgbClr val="F1471F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Máxima I.E.D. Bolívar</a:t>
            </a:r>
          </a:p>
          <a:p>
            <a:pPr lvl="0"/>
            <a:r>
              <a:rPr lang="es-ES" dirty="0">
                <a:solidFill>
                  <a:srgbClr val="F1471F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HORA: 7:00 a.m</a:t>
            </a:r>
            <a:r>
              <a:rPr lang="es-ES" dirty="0" smtClean="0">
                <a:solidFill>
                  <a:srgbClr val="F1471F">
                    <a:lumMod val="7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lvl="0"/>
            <a:endParaRPr lang="es-ES" dirty="0">
              <a:solidFill>
                <a:srgbClr val="F1471F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endParaRPr lang="es-ES" dirty="0" smtClean="0"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endParaRPr lang="es-CO" dirty="0" smtClean="0">
              <a:solidFill>
                <a:srgbClr val="D1E5F9">
                  <a:lumMod val="2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s-CO" dirty="0" smtClean="0">
                <a:solidFill>
                  <a:srgbClr val="D1E5F9">
                    <a:lumMod val="25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La inscripción se realiza hasta el día viernes 15 de agosto de 2025 para todas las instituciones participantes. La información se publicará a través de la página web institucional: https://ubateiedbolivar.wixsite.com/inicio/manco; a partir del día lunes de julio de 2025.</a:t>
            </a:r>
          </a:p>
          <a:p>
            <a:pPr lvl="0"/>
            <a:endParaRPr lang="es-ES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endParaRPr lang="es-CO" dirty="0">
              <a:solidFill>
                <a:srgbClr val="F1471F">
                  <a:lumMod val="75000"/>
                </a:srgb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91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1426" y="673977"/>
            <a:ext cx="10058402" cy="622479"/>
          </a:xfrm>
        </p:spPr>
        <p:txBody>
          <a:bodyPr/>
          <a:lstStyle/>
          <a:p>
            <a:pPr algn="ctr"/>
            <a:r>
              <a:rPr lang="es-CO" dirty="0" smtClean="0"/>
              <a:t>                 6. CONCURSO DE DANZAS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304" y="1905000"/>
            <a:ext cx="11642502" cy="4229100"/>
          </a:xfrm>
        </p:spPr>
        <p:txBody>
          <a:bodyPr>
            <a:normAutofit lnSpcReduction="10000"/>
          </a:bodyPr>
          <a:lstStyle/>
          <a:p>
            <a:pPr algn="just"/>
            <a:r>
              <a:rPr lang="es-CO" sz="1800" dirty="0">
                <a:solidFill>
                  <a:srgbClr val="6DC025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Participarán alumnos y alumnas de las categorías: </a:t>
            </a:r>
            <a:r>
              <a:rPr lang="es-CO" sz="1800" dirty="0" smtClean="0">
                <a:solidFill>
                  <a:srgbClr val="6DC025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infantil, </a:t>
            </a:r>
            <a:r>
              <a:rPr lang="es-CO" sz="1800" dirty="0">
                <a:solidFill>
                  <a:srgbClr val="6DC025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prejuvenil y juvenil  de las Instituciones Educativas </a:t>
            </a:r>
            <a:r>
              <a:rPr lang="es-CO" sz="1800" dirty="0" smtClean="0">
                <a:solidFill>
                  <a:srgbClr val="6DC025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de la región </a:t>
            </a:r>
            <a:r>
              <a:rPr lang="es-CO" sz="1800" dirty="0">
                <a:solidFill>
                  <a:srgbClr val="6DC025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de </a:t>
            </a:r>
            <a:r>
              <a:rPr lang="es-CO" sz="1800" dirty="0" smtClean="0">
                <a:solidFill>
                  <a:srgbClr val="6DC025">
                    <a:lumMod val="75000"/>
                  </a:srgb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Ubaté;</a:t>
            </a:r>
            <a:r>
              <a:rPr lang="es-CO" dirty="0" smtClean="0"/>
              <a:t> </a:t>
            </a:r>
            <a:r>
              <a:rPr lang="es-CO" sz="19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con mínimo 4 (cuatro) parejas de bailarines </a:t>
            </a:r>
            <a:r>
              <a:rPr lang="es-CO" sz="19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y máximo </a:t>
            </a:r>
            <a:r>
              <a:rPr lang="es-CO" sz="19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8 (ocho) parejas de bailarines</a:t>
            </a:r>
            <a:r>
              <a:rPr lang="es-CO" sz="1900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</a:p>
          <a:p>
            <a:pPr algn="just"/>
            <a:endParaRPr lang="es-CO" sz="1900" dirty="0" smtClean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lvl="1" algn="just"/>
            <a:r>
              <a:rPr lang="es-CO" dirty="0" smtClean="0">
                <a:solidFill>
                  <a:schemeClr val="accent1"/>
                </a:solidFill>
              </a:rPr>
              <a:t>El tema musical y la coreografía de la danza debe pertenecer al folclor de la región Andina colombiana.</a:t>
            </a:r>
            <a:r>
              <a:rPr lang="es-CO" sz="1800" dirty="0">
                <a:solidFill>
                  <a:schemeClr val="accent1"/>
                </a:solidFill>
                <a:latin typeface="Arial Black" panose="020B0A04020102020204" pitchFamily="34" charset="0"/>
              </a:rPr>
              <a:t> 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O" sz="1800" dirty="0" smtClean="0">
                <a:solidFill>
                  <a:schemeClr val="accent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                             </a:t>
            </a:r>
            <a:r>
              <a:rPr lang="es-CO" sz="1800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</a:t>
            </a:r>
            <a:endParaRPr lang="es-CO" sz="1800" dirty="0" smtClean="0">
              <a:solidFill>
                <a:srgbClr val="9A5315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s-CO" sz="1800" dirty="0" smtClean="0">
                <a:solidFill>
                  <a:srgbClr val="6DC025">
                    <a:lumMod val="75000"/>
                  </a:srgbClr>
                </a:solidFill>
              </a:rPr>
              <a:t>                                  </a:t>
            </a:r>
            <a:r>
              <a:rPr lang="es-CO" sz="1800" b="1" dirty="0" smtClean="0">
                <a:solidFill>
                  <a:srgbClr val="6DC025">
                    <a:lumMod val="75000"/>
                  </a:srgbClr>
                </a:solidFill>
              </a:rPr>
              <a:t>DÍA: Jueves 04 de septiembre de 2025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O" sz="1800" b="1" dirty="0" smtClean="0">
                <a:solidFill>
                  <a:srgbClr val="6DC025">
                    <a:lumMod val="75000"/>
                  </a:srgbClr>
                </a:solidFill>
              </a:rPr>
              <a:t>                                 </a:t>
            </a:r>
            <a:r>
              <a:rPr lang="es-CO" sz="1800" b="1" dirty="0">
                <a:solidFill>
                  <a:srgbClr val="6DC025">
                    <a:lumMod val="75000"/>
                  </a:srgbClr>
                </a:solidFill>
              </a:rPr>
              <a:t>LUGAR: </a:t>
            </a:r>
            <a:r>
              <a:rPr lang="es-CO" sz="1800" b="1" dirty="0" smtClean="0">
                <a:solidFill>
                  <a:srgbClr val="6DC025">
                    <a:lumMod val="75000"/>
                  </a:srgbClr>
                </a:solidFill>
              </a:rPr>
              <a:t>Patio central de la  </a:t>
            </a:r>
            <a:r>
              <a:rPr lang="es-CO" sz="1800" b="1" dirty="0">
                <a:solidFill>
                  <a:srgbClr val="6DC025">
                    <a:lumMod val="75000"/>
                  </a:srgbClr>
                </a:solidFill>
              </a:rPr>
              <a:t>I.E.D. Bolívar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s-CO" sz="1800" b="1" dirty="0">
                <a:solidFill>
                  <a:srgbClr val="6DC025">
                    <a:lumMod val="75000"/>
                  </a:srgbClr>
                </a:solidFill>
              </a:rPr>
              <a:t>                                  HORA: 7</a:t>
            </a:r>
            <a:r>
              <a:rPr lang="es-CO" sz="1800" b="1" dirty="0" smtClean="0">
                <a:solidFill>
                  <a:srgbClr val="6DC025">
                    <a:lumMod val="75000"/>
                  </a:srgbClr>
                </a:solidFill>
              </a:rPr>
              <a:t>:00 </a:t>
            </a:r>
            <a:r>
              <a:rPr lang="es-CO" sz="1800" b="1" dirty="0">
                <a:solidFill>
                  <a:srgbClr val="6DC025">
                    <a:lumMod val="75000"/>
                  </a:srgbClr>
                </a:solidFill>
              </a:rPr>
              <a:t>a.m. </a:t>
            </a:r>
            <a:endParaRPr lang="es-CO" sz="1800" b="1" dirty="0" smtClean="0">
              <a:solidFill>
                <a:srgbClr val="6DC025">
                  <a:lumMod val="75000"/>
                </a:srgbClr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O" sz="1800" dirty="0">
              <a:solidFill>
                <a:srgbClr val="6DC025">
                  <a:lumMod val="75000"/>
                </a:srgbClr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s-ES" sz="1800" dirty="0">
                <a:solidFill>
                  <a:srgbClr val="333333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La inscripción se realiza hasta el día viernes 15 de agosto de 2025 para todas las instituciones participantes. La información se publicará a través de la página web institucional: </a:t>
            </a:r>
            <a:r>
              <a:rPr lang="es-ES" sz="1800" dirty="0" smtClean="0">
                <a:solidFill>
                  <a:srgbClr val="333333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https</a:t>
            </a:r>
            <a:r>
              <a:rPr lang="es-ES" sz="1800" dirty="0">
                <a:solidFill>
                  <a:srgbClr val="333333"/>
                </a:solidFill>
                <a:latin typeface="Berlin Sans FB Demi" panose="020E0802020502020306" pitchFamily="34" charset="0"/>
                <a:ea typeface="Times New Roman" panose="02020603050405020304" pitchFamily="18" charset="0"/>
              </a:rPr>
              <a:t>://ubateiedbolivar.wixsite.com/inicio/manco; a partir del día lunes de julio de 2025.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s-ES" sz="1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ES" sz="1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s-CO" sz="1800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987" y="3744567"/>
            <a:ext cx="2619375" cy="13941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32" y="127179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91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6414" y="-601551"/>
            <a:ext cx="12556901" cy="1828800"/>
          </a:xfrm>
        </p:spPr>
        <p:txBody>
          <a:bodyPr/>
          <a:lstStyle/>
          <a:p>
            <a:r>
              <a:rPr lang="es-CO" dirty="0" smtClean="0"/>
              <a:t>7. CONCURSO DE DIBUJO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103030" y="1387698"/>
            <a:ext cx="12088970" cy="770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CO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Participarán alumnos 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las categorías</a:t>
            </a:r>
            <a:r>
              <a:rPr lang="es-CO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infantil, 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prejuvenil y juvenil  de las Instituciones Educativas </a:t>
            </a:r>
            <a:r>
              <a:rPr lang="es-CO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la región </a:t>
            </a: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Ubaté; en número de 01 (uno) participante por </a:t>
            </a:r>
            <a:r>
              <a:rPr lang="es-CO" dirty="0" smtClean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categoría. </a:t>
            </a:r>
            <a:endParaRPr lang="es-CO" dirty="0">
              <a:solidFill>
                <a:schemeClr val="accent5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CO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</a:t>
            </a:r>
          </a:p>
          <a:p>
            <a:pPr marL="457200" algn="just">
              <a:spcAft>
                <a:spcPts val="0"/>
              </a:spcAft>
            </a:pPr>
            <a:r>
              <a:rPr lang="es-CO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El estudiante participante debe tener en cuenta la indicaciones para cada categoría</a:t>
            </a:r>
            <a:endParaRPr lang="es-CO" dirty="0">
              <a:solidFill>
                <a:srgbClr val="9A5315"/>
              </a:solidFill>
            </a:endParaRPr>
          </a:p>
          <a:p>
            <a:pPr lvl="0"/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                                 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                 </a:t>
            </a:r>
          </a:p>
          <a:p>
            <a:pPr lvl="0">
              <a:lnSpc>
                <a:spcPct val="150000"/>
              </a:lnSpc>
            </a:pP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DÍA</a:t>
            </a: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jueves 04 de septiembre de 2025</a:t>
            </a:r>
            <a:endParaRPr lang="es-CO" dirty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                                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                   LUGAR: Auditorio Simón Bolívar de la I.E.D</a:t>
            </a: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. Bolívar</a:t>
            </a:r>
          </a:p>
          <a:p>
            <a:pPr lvl="0">
              <a:lnSpc>
                <a:spcPct val="150000"/>
              </a:lnSpc>
            </a:pP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                                 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                  HORA</a:t>
            </a:r>
            <a:r>
              <a:rPr lang="es-CO" dirty="0">
                <a:solidFill>
                  <a:schemeClr val="accent3">
                    <a:lumMod val="75000"/>
                  </a:schemeClr>
                </a:solidFill>
              </a:rPr>
              <a:t>: 7:00 </a:t>
            </a:r>
            <a:r>
              <a:rPr lang="es-CO" dirty="0" smtClean="0">
                <a:solidFill>
                  <a:schemeClr val="accent3">
                    <a:lumMod val="75000"/>
                  </a:schemeClr>
                </a:solidFill>
              </a:rPr>
              <a:t>a.m. </a:t>
            </a:r>
          </a:p>
          <a:p>
            <a:pPr lvl="0"/>
            <a:endParaRPr lang="es-CO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es-CO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es-CO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es-CO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rgbClr val="FFFF00"/>
                </a:solidFill>
              </a:rPr>
              <a:t>La inscripción se </a:t>
            </a:r>
            <a:r>
              <a:rPr lang="es-ES" dirty="0" smtClean="0">
                <a:solidFill>
                  <a:srgbClr val="FFFF00"/>
                </a:solidFill>
              </a:rPr>
              <a:t>  </a:t>
            </a:r>
            <a:r>
              <a:rPr lang="es-ES" dirty="0" smtClean="0">
                <a:solidFill>
                  <a:srgbClr val="002060"/>
                </a:solidFill>
              </a:rPr>
              <a:t>realiza </a:t>
            </a:r>
            <a:r>
              <a:rPr lang="es-ES" dirty="0">
                <a:solidFill>
                  <a:srgbClr val="002060"/>
                </a:solidFill>
              </a:rPr>
              <a:t>hasta el día viernes </a:t>
            </a:r>
            <a:r>
              <a:rPr lang="es-ES" dirty="0" smtClean="0">
                <a:solidFill>
                  <a:srgbClr val="002060"/>
                </a:solidFill>
              </a:rPr>
              <a:t>15 </a:t>
            </a:r>
            <a:r>
              <a:rPr lang="es-ES" dirty="0">
                <a:solidFill>
                  <a:srgbClr val="002060"/>
                </a:solidFill>
              </a:rPr>
              <a:t>de </a:t>
            </a:r>
            <a:r>
              <a:rPr lang="es-ES" dirty="0" smtClean="0">
                <a:solidFill>
                  <a:srgbClr val="002060"/>
                </a:solidFill>
              </a:rPr>
              <a:t>agosto </a:t>
            </a:r>
            <a:r>
              <a:rPr lang="es-ES" dirty="0">
                <a:solidFill>
                  <a:srgbClr val="002060"/>
                </a:solidFill>
              </a:rPr>
              <a:t>de 2024 para t</a:t>
            </a:r>
            <a:r>
              <a:rPr lang="es-ES" dirty="0">
                <a:solidFill>
                  <a:srgbClr val="FFFF00"/>
                </a:solidFill>
              </a:rPr>
              <a:t>oda</a:t>
            </a:r>
            <a:r>
              <a:rPr lang="es-ES" dirty="0">
                <a:solidFill>
                  <a:srgbClr val="002060"/>
                </a:solidFill>
              </a:rPr>
              <a:t>s las instituciones </a:t>
            </a:r>
            <a:r>
              <a:rPr lang="es-ES" dirty="0">
                <a:solidFill>
                  <a:srgbClr val="FFFF00"/>
                </a:solidFill>
              </a:rPr>
              <a:t>participantes. </a:t>
            </a:r>
            <a:r>
              <a:rPr lang="es-ES" dirty="0">
                <a:solidFill>
                  <a:srgbClr val="002060"/>
                </a:solidFill>
              </a:rPr>
              <a:t>La información se publicará a través de la página web </a:t>
            </a:r>
            <a:r>
              <a:rPr lang="es-ES" dirty="0" smtClean="0">
                <a:solidFill>
                  <a:srgbClr val="002060"/>
                </a:solidFill>
              </a:rPr>
              <a:t>instit</a:t>
            </a:r>
            <a:r>
              <a:rPr lang="es-ES" dirty="0" smtClean="0">
                <a:solidFill>
                  <a:srgbClr val="FFFF00"/>
                </a:solidFill>
              </a:rPr>
              <a:t>ucion</a:t>
            </a:r>
            <a:r>
              <a:rPr lang="es-ES" dirty="0" smtClean="0">
                <a:solidFill>
                  <a:srgbClr val="002060"/>
                </a:solidFill>
              </a:rPr>
              <a:t>al: </a:t>
            </a:r>
            <a:r>
              <a:rPr lang="es-ES" dirty="0" smtClean="0">
                <a:solidFill>
                  <a:srgbClr val="FFFF00"/>
                </a:solidFill>
              </a:rPr>
              <a:t>https</a:t>
            </a:r>
            <a:r>
              <a:rPr lang="es-ES" dirty="0">
                <a:solidFill>
                  <a:srgbClr val="FFFF00"/>
                </a:solidFill>
              </a:rPr>
              <a:t>://uba</a:t>
            </a:r>
            <a:r>
              <a:rPr lang="es-ES" dirty="0">
                <a:solidFill>
                  <a:srgbClr val="002060"/>
                </a:solidFill>
              </a:rPr>
              <a:t>teiedbolivar.wixsite.com/inicio/manco; a partir del día </a:t>
            </a:r>
            <a:r>
              <a:rPr lang="es-ES" dirty="0" err="1" smtClean="0">
                <a:solidFill>
                  <a:srgbClr val="002060"/>
                </a:solidFill>
              </a:rPr>
              <a:t>vlunes</a:t>
            </a:r>
            <a:r>
              <a:rPr lang="es-ES" dirty="0" smtClean="0">
                <a:solidFill>
                  <a:srgbClr val="002060"/>
                </a:solidFill>
              </a:rPr>
              <a:t> 21 </a:t>
            </a:r>
            <a:r>
              <a:rPr lang="es-ES" dirty="0">
                <a:solidFill>
                  <a:srgbClr val="002060"/>
                </a:solidFill>
              </a:rPr>
              <a:t>de </a:t>
            </a:r>
            <a:r>
              <a:rPr lang="es-ES" dirty="0" smtClean="0">
                <a:solidFill>
                  <a:srgbClr val="002060"/>
                </a:solidFill>
              </a:rPr>
              <a:t>julio </a:t>
            </a:r>
            <a:r>
              <a:rPr lang="es-ES" dirty="0">
                <a:solidFill>
                  <a:srgbClr val="002060"/>
                </a:solidFill>
              </a:rPr>
              <a:t>de </a:t>
            </a:r>
            <a:r>
              <a:rPr lang="es-ES" dirty="0" smtClean="0">
                <a:solidFill>
                  <a:srgbClr val="002060"/>
                </a:solidFill>
              </a:rPr>
              <a:t>2025.</a:t>
            </a:r>
            <a:endParaRPr lang="es-ES" dirty="0">
              <a:solidFill>
                <a:srgbClr val="002060"/>
              </a:solidFill>
            </a:endParaRPr>
          </a:p>
          <a:p>
            <a:pPr lvl="0"/>
            <a:endParaRPr lang="es-CO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marR="102870" lvl="0" indent="-342900" algn="just" fontAlgn="auto">
              <a:lnSpc>
                <a:spcPct val="11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-606425" algn="l"/>
                <a:tab pos="-368300" algn="l"/>
              </a:tabLst>
            </a:pPr>
            <a:endParaRPr lang="es-ES" sz="1400" dirty="0" smtClean="0">
              <a:solidFill>
                <a:srgbClr val="FFFF00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102870" lvl="0" indent="-342900" algn="just" fontAlgn="auto">
              <a:lnSpc>
                <a:spcPct val="11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-606425" algn="l"/>
                <a:tab pos="-368300" algn="l"/>
              </a:tabLst>
            </a:pPr>
            <a:endParaRPr lang="es-ES" sz="1400" dirty="0" smtClean="0">
              <a:solidFill>
                <a:srgbClr val="FFFF00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342900" marR="102870" lvl="0" indent="-342900" algn="just" fontAlgn="auto">
              <a:lnSpc>
                <a:spcPct val="11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-606425" algn="l"/>
                <a:tab pos="-368300" algn="l"/>
              </a:tabLst>
            </a:pPr>
            <a:endParaRPr lang="es-ES" sz="1400" dirty="0">
              <a:solidFill>
                <a:srgbClr val="FFFF00"/>
              </a:solidFill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lvl="0"/>
            <a:endParaRPr lang="es-CO" sz="1400" dirty="0" smtClean="0">
              <a:solidFill>
                <a:srgbClr val="FFFF00"/>
              </a:solidFill>
            </a:endParaRPr>
          </a:p>
          <a:p>
            <a:pPr lvl="0"/>
            <a:endParaRPr lang="es-CO" dirty="0">
              <a:solidFill>
                <a:schemeClr val="accent3">
                  <a:lumMod val="75000"/>
                </a:schemeClr>
              </a:solidFill>
            </a:endParaRPr>
          </a:p>
          <a:p>
            <a:pPr lvl="0"/>
            <a:endParaRPr lang="es-CO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CO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es-CO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es-CO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8644" y="-864326"/>
            <a:ext cx="10304263" cy="1728652"/>
          </a:xfrm>
        </p:spPr>
        <p:txBody>
          <a:bodyPr/>
          <a:lstStyle/>
          <a:p>
            <a:r>
              <a:rPr lang="es-CO" dirty="0" smtClean="0"/>
              <a:t>8</a:t>
            </a:r>
            <a:r>
              <a:rPr lang="es-CO" sz="4000" dirty="0" smtClean="0"/>
              <a:t>. CONCURSO DE COMPARSAS</a:t>
            </a:r>
            <a:endParaRPr lang="es-CO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3336" y="783611"/>
            <a:ext cx="12030884" cy="4251316"/>
          </a:xfrm>
        </p:spPr>
        <p:txBody>
          <a:bodyPr>
            <a:normAutofit/>
          </a:bodyPr>
          <a:lstStyle/>
          <a:p>
            <a:pPr lvl="0" fontAlgn="auto"/>
            <a:r>
              <a:rPr lang="es-CO" sz="1800" b="1" dirty="0">
                <a:solidFill>
                  <a:schemeClr val="accent5"/>
                </a:solidFill>
              </a:rPr>
              <a:t>DÍA</a:t>
            </a:r>
            <a:r>
              <a:rPr lang="es-CO" sz="1800" b="1" dirty="0"/>
              <a:t>:</a:t>
            </a:r>
            <a:r>
              <a:rPr lang="es-CO" sz="1800" dirty="0"/>
              <a:t> </a:t>
            </a:r>
            <a:r>
              <a:rPr lang="es-CO" sz="1800" b="1" dirty="0"/>
              <a:t>VIERNES 29 de AGOSTO de 2025. </a:t>
            </a:r>
            <a:r>
              <a:rPr lang="es-CO" sz="1800" b="1" dirty="0" smtClean="0"/>
              <a:t>                          </a:t>
            </a:r>
            <a:r>
              <a:rPr lang="es-CO" sz="1800" b="1" dirty="0" smtClean="0">
                <a:solidFill>
                  <a:schemeClr val="accent1"/>
                </a:solidFill>
              </a:rPr>
              <a:t>HORA</a:t>
            </a:r>
            <a:r>
              <a:rPr lang="es-CO" sz="1800" b="1" dirty="0"/>
              <a:t>: 10:00 a.m</a:t>
            </a:r>
            <a:r>
              <a:rPr lang="es-CO" sz="1800" dirty="0"/>
              <a:t>. </a:t>
            </a:r>
          </a:p>
          <a:p>
            <a:pPr lvl="0" fontAlgn="auto"/>
            <a:r>
              <a:rPr lang="es-ES" sz="1800" b="1" dirty="0">
                <a:solidFill>
                  <a:schemeClr val="accent5"/>
                </a:solidFill>
              </a:rPr>
              <a:t>LUGAR</a:t>
            </a:r>
            <a:r>
              <a:rPr lang="es-ES" sz="1800" dirty="0"/>
              <a:t>: Calles de Ubaté. Punto de encuentro; </a:t>
            </a:r>
            <a:r>
              <a:rPr lang="es-ES" sz="1800" b="1" dirty="0"/>
              <a:t>estatua de San Francisco de Asís</a:t>
            </a:r>
            <a:r>
              <a:rPr lang="es-ES" sz="1800" b="1" dirty="0" smtClean="0"/>
              <a:t>.</a:t>
            </a:r>
          </a:p>
          <a:p>
            <a:pPr lvl="0" fontAlgn="auto"/>
            <a:endParaRPr lang="es-CO" sz="1800" dirty="0"/>
          </a:p>
          <a:p>
            <a:pPr fontAlgn="auto"/>
            <a:r>
              <a:rPr lang="es-ES" sz="1800" dirty="0"/>
              <a:t>Participarán las instituciones educativas públicas y privadas de la región en tres categorías</a:t>
            </a:r>
            <a:r>
              <a:rPr lang="es-ES" sz="1800" dirty="0" smtClean="0"/>
              <a:t>:</a:t>
            </a:r>
          </a:p>
          <a:p>
            <a:pPr fontAlgn="auto"/>
            <a:endParaRPr lang="es-CO" sz="1800" dirty="0"/>
          </a:p>
          <a:p>
            <a:pPr lvl="0" fontAlgn="auto"/>
            <a:r>
              <a:rPr lang="es-ES" sz="1800" b="1" dirty="0"/>
              <a:t>CATEGORÍA PREESCOLAR</a:t>
            </a:r>
            <a:r>
              <a:rPr lang="es-ES" sz="1800" dirty="0"/>
              <a:t>: Tema, CUENTOS DE ANIMALES.</a:t>
            </a:r>
            <a:endParaRPr lang="es-CO" sz="1800" dirty="0"/>
          </a:p>
          <a:p>
            <a:pPr lvl="0" fontAlgn="auto"/>
            <a:r>
              <a:rPr lang="es-ES" sz="1800" b="1" dirty="0"/>
              <a:t>CATEGORÍA PRIMARIA</a:t>
            </a:r>
            <a:r>
              <a:rPr lang="es-ES" sz="1800" dirty="0"/>
              <a:t>: Tema, FÁBULAS.</a:t>
            </a:r>
            <a:endParaRPr lang="es-CO" sz="1800" dirty="0"/>
          </a:p>
          <a:p>
            <a:pPr lvl="0" fontAlgn="auto"/>
            <a:r>
              <a:rPr lang="es-ES" sz="1800" b="1" dirty="0"/>
              <a:t>CATEGORÍA SECUNDARIA</a:t>
            </a:r>
            <a:r>
              <a:rPr lang="es-ES" sz="1800" dirty="0"/>
              <a:t>: Tema, FIESTAS Y CELEBRACIONES DEL MUNDO.</a:t>
            </a:r>
            <a:endParaRPr lang="es-CO" sz="1800" dirty="0"/>
          </a:p>
          <a:p>
            <a:pPr lvl="0" fontAlgn="auto"/>
            <a:r>
              <a:rPr lang="es-ES" sz="1800" b="1" dirty="0"/>
              <a:t>SORTEO VIRTUAL DE TEMAS PARA LAS TRES CATEGORÍAS</a:t>
            </a:r>
            <a:r>
              <a:rPr lang="es-CO" sz="1800" dirty="0"/>
              <a:t>: </a:t>
            </a:r>
            <a:r>
              <a:rPr lang="es-CO" sz="1800" b="1" dirty="0"/>
              <a:t>Martes 10 de junio de 2025 a las </a:t>
            </a:r>
            <a:r>
              <a:rPr lang="es-CO" sz="1800" b="1" dirty="0" smtClean="0"/>
              <a:t>                    </a:t>
            </a:r>
            <a:r>
              <a:rPr lang="es-CO" sz="1400" b="1" dirty="0" smtClean="0">
                <a:solidFill>
                  <a:srgbClr val="FFFF00"/>
                </a:solidFill>
              </a:rPr>
              <a:t>07:30 </a:t>
            </a:r>
            <a:r>
              <a:rPr lang="es-CO" sz="1400" b="1" dirty="0">
                <a:solidFill>
                  <a:srgbClr val="FFFF00"/>
                </a:solidFill>
              </a:rPr>
              <a:t>a.m.</a:t>
            </a:r>
            <a:endParaRPr lang="es-CO" sz="1400" dirty="0">
              <a:solidFill>
                <a:srgbClr val="FFFF00"/>
              </a:solidFill>
            </a:endParaRPr>
          </a:p>
          <a:p>
            <a:pPr algn="just">
              <a:lnSpc>
                <a:spcPct val="150000"/>
              </a:lnSpc>
            </a:pPr>
            <a:endParaRPr lang="en-US" sz="17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O" dirty="0" smtClean="0">
                <a:solidFill>
                  <a:schemeClr val="tx2"/>
                </a:solidFill>
              </a:rPr>
              <a:t> </a:t>
            </a:r>
            <a:r>
              <a:rPr lang="es-CO" sz="1600" dirty="0" smtClean="0">
                <a:solidFill>
                  <a:schemeClr val="tx2"/>
                </a:solidFill>
              </a:rPr>
              <a:t>La ubicación de las Instituciones Educativas, se realiza de acuerdo al orden de llegada.</a:t>
            </a:r>
            <a:endParaRPr lang="en-US" sz="1600" dirty="0">
              <a:solidFill>
                <a:schemeClr val="tx2"/>
              </a:solidFill>
            </a:endParaRPr>
          </a:p>
          <a:p>
            <a:pPr algn="just"/>
            <a:r>
              <a:rPr lang="es-CO" sz="1600" dirty="0">
                <a:solidFill>
                  <a:srgbClr val="00B0F0"/>
                </a:solidFill>
              </a:rPr>
              <a:t> </a:t>
            </a:r>
            <a:endParaRPr lang="en-US" sz="1600" dirty="0">
              <a:solidFill>
                <a:srgbClr val="00B0F0"/>
              </a:solidFill>
            </a:endParaRPr>
          </a:p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576278" y="5034927"/>
            <a:ext cx="113066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inscripción se realiza hasta el día </a:t>
            </a:r>
            <a:r>
              <a:rPr lang="es-CO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s-CO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</a:t>
            </a:r>
            <a:r>
              <a:rPr lang="es-CO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lang="es-CO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todas las instituciones participantes. La </a:t>
            </a:r>
            <a:r>
              <a:rPr lang="es-CO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 se publicará a través de la página web institucional:  </a:t>
            </a:r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s-CO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ubateiedbolivar.wixsite.com/inicio ; a </a:t>
            </a:r>
            <a:r>
              <a:rPr lang="es-CO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partir del día </a:t>
            </a:r>
            <a:r>
              <a:rPr lang="es-CO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lunes 21 de julio </a:t>
            </a:r>
            <a:r>
              <a:rPr lang="es-CO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2025. 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s-CO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9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4165599" y="-548922"/>
            <a:ext cx="11625942" cy="1828800"/>
          </a:xfrm>
        </p:spPr>
        <p:txBody>
          <a:bodyPr/>
          <a:lstStyle/>
          <a:p>
            <a:pPr algn="ctr"/>
            <a:r>
              <a:rPr lang="en-US" sz="3600" dirty="0" smtClean="0"/>
              <a:t>PREMIACIÓN</a:t>
            </a:r>
            <a:endParaRPr lang="en-US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64834" y="203200"/>
            <a:ext cx="8627165" cy="6237357"/>
          </a:xfrm>
        </p:spPr>
        <p:txBody>
          <a:bodyPr>
            <a:noAutofit/>
          </a:bodyPr>
          <a:lstStyle/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LUGAR: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Auditorio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Simón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Bolívar – I.E.D. Bolívar o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lugar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donde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se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llevó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cabo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la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modalidad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HORA: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Apenas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finalice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cada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concurso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60000"/>
              </a:lnSpc>
            </a:pPr>
            <a:endParaRPr lang="en-US" sz="2000" b="1" dirty="0" smtClean="0">
              <a:solidFill>
                <a:srgbClr val="00B050"/>
              </a:solidFill>
            </a:endParaRPr>
          </a:p>
          <a:p>
            <a:pPr>
              <a:lnSpc>
                <a:spcPct val="160000"/>
              </a:lnSpc>
            </a:pPr>
            <a:endParaRPr lang="en-US" sz="2000" b="1" dirty="0">
              <a:solidFill>
                <a:srgbClr val="00B050"/>
              </a:solidFill>
            </a:endParaRPr>
          </a:p>
          <a:p>
            <a:pPr>
              <a:lnSpc>
                <a:spcPct val="160000"/>
              </a:lnSpc>
            </a:pPr>
            <a:r>
              <a:rPr lang="en-US" sz="2000" b="1" dirty="0" smtClean="0">
                <a:solidFill>
                  <a:srgbClr val="00B050"/>
                </a:solidFill>
              </a:rPr>
              <a:t>                       Se </a:t>
            </a:r>
            <a:r>
              <a:rPr lang="en-US" sz="2000" b="1" dirty="0" err="1" smtClean="0">
                <a:solidFill>
                  <a:srgbClr val="00B050"/>
                </a:solidFill>
              </a:rPr>
              <a:t>premiarán</a:t>
            </a:r>
            <a:r>
              <a:rPr lang="en-US" sz="2000" dirty="0" smtClean="0">
                <a:solidFill>
                  <a:srgbClr val="ED7F05"/>
                </a:solidFill>
              </a:rPr>
              <a:t>: 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ED7F05"/>
                </a:solidFill>
              </a:rPr>
              <a:t>PRIMER LUGAR.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ED7F05"/>
                </a:solidFill>
              </a:rPr>
              <a:t>SEGUNDO LUGAR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ED7F05"/>
                </a:solidFill>
              </a:rPr>
              <a:t>TERCER LUGAR.</a:t>
            </a:r>
          </a:p>
          <a:p>
            <a:pPr marL="285750" indent="-285750"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sz="2000" dirty="0" smtClean="0"/>
              <a:t>De </a:t>
            </a:r>
            <a:r>
              <a:rPr lang="en-US" sz="2000" dirty="0" err="1" smtClean="0"/>
              <a:t>cada</a:t>
            </a:r>
            <a:r>
              <a:rPr lang="en-US" sz="2000" dirty="0" smtClean="0"/>
              <a:t> </a:t>
            </a:r>
            <a:r>
              <a:rPr lang="en-US" sz="2000" dirty="0" err="1" smtClean="0"/>
              <a:t>modalidad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ED7F05"/>
                </a:solidFill>
              </a:rPr>
              <a:t>y </a:t>
            </a:r>
            <a:r>
              <a:rPr lang="en-US" sz="2000" dirty="0" err="1" smtClean="0">
                <a:solidFill>
                  <a:srgbClr val="ED7F05"/>
                </a:solidFill>
              </a:rPr>
              <a:t>categoría</a:t>
            </a:r>
            <a:r>
              <a:rPr lang="en-US" sz="2000" dirty="0" smtClean="0">
                <a:solidFill>
                  <a:srgbClr val="ED7F05"/>
                </a:solidFill>
              </a:rPr>
              <a:t>.</a:t>
            </a:r>
          </a:p>
          <a:p>
            <a:pPr>
              <a:lnSpc>
                <a:spcPct val="160000"/>
              </a:lnSpc>
            </a:pPr>
            <a:r>
              <a:rPr lang="en-US" sz="2000" dirty="0" smtClean="0">
                <a:solidFill>
                  <a:srgbClr val="FFC000"/>
                </a:solidFill>
              </a:rPr>
              <a:t>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0799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0773" t="10945" r="8323" b="13198"/>
          <a:stretch/>
        </p:blipFill>
        <p:spPr>
          <a:xfrm>
            <a:off x="5112913" y="1403797"/>
            <a:ext cx="4932608" cy="26015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2445" y="528481"/>
            <a:ext cx="8769285" cy="6050030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7646120" cy="914400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490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9256" y="1828800"/>
            <a:ext cx="9024359" cy="2819400"/>
          </a:xfrm>
        </p:spPr>
        <p:txBody>
          <a:bodyPr>
            <a:noAutofit/>
          </a:bodyPr>
          <a:lstStyle/>
          <a:p>
            <a:pPr marL="742950" lvl="1" indent="-285750" algn="just">
              <a:lnSpc>
                <a:spcPct val="150000"/>
              </a:lnSpc>
              <a:spcAft>
                <a:spcPts val="0"/>
              </a:spcAft>
            </a:pPr>
            <a:r>
              <a:rPr lang="es-CO" sz="2400" dirty="0" smtClean="0">
                <a:solidFill>
                  <a:srgbClr val="00206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es-CO" sz="2400" dirty="0" smtClean="0">
                <a:solidFill>
                  <a:srgbClr val="00206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es-CO" sz="2400" dirty="0" smtClean="0">
                <a:solidFill>
                  <a:srgbClr val="002060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Promover la reafirmación y  difusión del concurso “MANCO DE LEPANTO” como elemento de nuestra cultura viva, expresado en  el arte  y el folclor colombiano; enalteciendo el nombre de la I.E.D. Bolívar de Ubaté,  dirigido por el señor rector, Lic. CAMILO CRUZ.  </a:t>
            </a:r>
            <a:endParaRPr lang="es-CO" sz="24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002" y="1280132"/>
            <a:ext cx="3184415" cy="9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3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 smtClean="0">
                <a:solidFill>
                  <a:srgbClr val="C00000"/>
                </a:solidFill>
              </a:rPr>
              <a:t>OBJETIVOS ESPECÍFICOS</a:t>
            </a:r>
            <a:endParaRPr lang="es-CO" b="1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9858" y="1752600"/>
            <a:ext cx="10582141" cy="4229100"/>
          </a:xfrm>
        </p:spPr>
        <p:txBody>
          <a:bodyPr>
            <a:noAutofit/>
          </a:bodyPr>
          <a:lstStyle/>
          <a:p>
            <a:pPr lvl="1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s-CO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Fortalecer </a:t>
            </a:r>
            <a:r>
              <a:rPr lang="es-CO" sz="1800" dirty="0">
                <a:latin typeface="Arial" panose="020B0604020202020204" pitchFamily="34" charset="0"/>
                <a:ea typeface="Times New Roman" panose="02020603050405020304" pitchFamily="18" charset="0"/>
              </a:rPr>
              <a:t>la participación social y cultural de las instituciones educativas </a:t>
            </a:r>
            <a:r>
              <a:rPr lang="es-CO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PÚBLICAS </a:t>
            </a:r>
            <a:r>
              <a:rPr lang="es-CO" sz="1800" dirty="0"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es-CO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 PRIVADAS</a:t>
            </a:r>
            <a:r>
              <a:rPr lang="es-CO" sz="1800" dirty="0">
                <a:latin typeface="Arial" panose="020B0604020202020204" pitchFamily="34" charset="0"/>
                <a:ea typeface="Times New Roman" panose="02020603050405020304" pitchFamily="18" charset="0"/>
              </a:rPr>
              <a:t> desde los grados </a:t>
            </a:r>
            <a:r>
              <a:rPr lang="es-CO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PREESCOLAR</a:t>
            </a:r>
            <a:r>
              <a:rPr lang="es-CO" sz="1800" dirty="0"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lang="es-CO" sz="1800" b="1" dirty="0">
                <a:latin typeface="Arial" panose="020B0604020202020204" pitchFamily="34" charset="0"/>
                <a:ea typeface="Times New Roman" panose="02020603050405020304" pitchFamily="18" charset="0"/>
              </a:rPr>
              <a:t>UNDÉCIMO</a:t>
            </a:r>
            <a:r>
              <a:rPr lang="es-CO" sz="1800" dirty="0">
                <a:latin typeface="Arial" panose="020B0604020202020204" pitchFamily="34" charset="0"/>
                <a:ea typeface="Times New Roman" panose="02020603050405020304" pitchFamily="18" charset="0"/>
              </a:rPr>
              <a:t> para promover, mantener y conservar nuestra identidad originaria y </a:t>
            </a:r>
            <a:r>
              <a:rPr lang="es-CO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autóctona</a:t>
            </a:r>
          </a:p>
          <a:p>
            <a:pPr lvl="1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s-CO" sz="1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Brindar </a:t>
            </a: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</a:rPr>
              <a:t>a los estudiantes </a:t>
            </a:r>
            <a:r>
              <a:rPr lang="es-CO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 la región de </a:t>
            </a: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</a:rPr>
              <a:t>Ubaté, un espacio de participación con el encuentro promovido en la realización  del concurso “</a:t>
            </a:r>
            <a:r>
              <a:rPr lang="es-CO" b="1" dirty="0">
                <a:latin typeface="Arial" panose="020B0604020202020204" pitchFamily="34" charset="0"/>
                <a:ea typeface="Times New Roman" panose="02020603050405020304" pitchFamily="18" charset="0"/>
              </a:rPr>
              <a:t>MANCO DE LEPANTO</a:t>
            </a:r>
            <a:r>
              <a:rPr lang="es-CO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”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108" indent="0" algn="just">
              <a:spcAft>
                <a:spcPts val="0"/>
              </a:spcAft>
              <a:buNone/>
            </a:pPr>
            <a:r>
              <a:rPr lang="es-CO" sz="1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CO" dirty="0">
                <a:latin typeface="Arial" panose="020B0604020202020204" pitchFamily="34" charset="0"/>
                <a:ea typeface="Times New Roman" panose="02020603050405020304" pitchFamily="18" charset="0"/>
              </a:rPr>
              <a:t>Propiciar la sana competencia entre estudiantes, al involucrarlos en actividades académicas de índole cultural y artística, promoviendo al mismo tiempo a talentos en potencia.</a:t>
            </a:r>
            <a:endParaRPr lang="es-CO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2108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s-CO" sz="18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8" y="3146604"/>
            <a:ext cx="1909808" cy="28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4411" y="283336"/>
            <a:ext cx="8509204" cy="1442434"/>
          </a:xfrm>
        </p:spPr>
        <p:txBody>
          <a:bodyPr/>
          <a:lstStyle/>
          <a:p>
            <a:pPr algn="ctr"/>
            <a:r>
              <a:rPr lang="es-CO" dirty="0" smtClean="0"/>
              <a:t>FESTIVAL DE PREESCOLAR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97746" y="2201213"/>
            <a:ext cx="9053848" cy="3942009"/>
          </a:xfrm>
        </p:spPr>
        <p:txBody>
          <a:bodyPr>
            <a:normAutofit/>
          </a:bodyPr>
          <a:lstStyle/>
          <a:p>
            <a:r>
              <a:rPr lang="es-CO" dirty="0" smtClean="0"/>
              <a:t>DÍA:  Martes 26 de agosto de 2025</a:t>
            </a:r>
          </a:p>
          <a:p>
            <a:r>
              <a:rPr lang="es-CO" dirty="0" smtClean="0"/>
              <a:t>LUGAR: Auditorio Simón Bolívar de la I.E.D. Bolívar</a:t>
            </a:r>
          </a:p>
          <a:p>
            <a:r>
              <a:rPr lang="es-CO" dirty="0" smtClean="0"/>
              <a:t>HORA: 8:00 a.m. </a:t>
            </a:r>
          </a:p>
          <a:p>
            <a:endParaRPr lang="es-CO" dirty="0"/>
          </a:p>
          <a:p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Participarán los estudiantes matriculados en pre-escolar de todas las instituciones </a:t>
            </a:r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de la región de Ubaté</a:t>
            </a:r>
            <a:r>
              <a:rPr lang="es-CO" dirty="0">
                <a:solidFill>
                  <a:schemeClr val="bg2">
                    <a:lumMod val="50000"/>
                  </a:schemeClr>
                </a:solidFill>
              </a:rPr>
              <a:t>, oficiales o privadas que lo deseen. </a:t>
            </a:r>
          </a:p>
          <a:p>
            <a:endParaRPr lang="es-CO" dirty="0" smtClean="0"/>
          </a:p>
          <a:p>
            <a:pPr marL="342900" marR="102870" lvl="0" indent="-342900" algn="just">
              <a:lnSpc>
                <a:spcPct val="110000"/>
              </a:lnSpc>
              <a:spcBef>
                <a:spcPts val="50"/>
              </a:spcBef>
              <a:buFont typeface="Wingdings" panose="05000000000000000000" pitchFamily="2" charset="2"/>
              <a:buChar char=""/>
              <a:tabLst>
                <a:tab pos="-606425" algn="l"/>
                <a:tab pos="-368300" algn="l"/>
              </a:tabLst>
            </a:pPr>
            <a:r>
              <a:rPr lang="es-ES" sz="140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La</a:t>
            </a:r>
            <a:r>
              <a:rPr lang="es-ES" sz="1400" spc="-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inscripción</a:t>
            </a:r>
            <a:r>
              <a:rPr lang="es-ES" sz="1400" spc="-2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</a:t>
            </a:r>
            <a:r>
              <a:rPr lang="es-ES" sz="1400" spc="-2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realiza</a:t>
            </a:r>
            <a:r>
              <a:rPr lang="es-ES" sz="1400" spc="-3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hasta</a:t>
            </a:r>
            <a:r>
              <a:rPr lang="es-ES" sz="1400" b="1" spc="-4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el</a:t>
            </a:r>
            <a:r>
              <a:rPr lang="es-ES" sz="1400" b="1" spc="-4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día viernes 15 de</a:t>
            </a:r>
            <a:r>
              <a:rPr lang="es-ES" sz="1400" b="1" spc="1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agosto</a:t>
            </a:r>
            <a:r>
              <a:rPr lang="es-ES" sz="1400" b="1" spc="1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</a:t>
            </a:r>
            <a:r>
              <a:rPr lang="es-ES" sz="1400" b="1" spc="2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2025</a:t>
            </a:r>
            <a:r>
              <a:rPr lang="es-ES" sz="1400" b="1" spc="1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para</a:t>
            </a:r>
            <a:r>
              <a:rPr lang="es-ES" sz="1400" spc="-3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todas</a:t>
            </a:r>
            <a:r>
              <a:rPr lang="es-ES" sz="1400" spc="-3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las</a:t>
            </a:r>
            <a:r>
              <a:rPr lang="es-ES" sz="1400" spc="-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instituciones</a:t>
            </a:r>
            <a:r>
              <a:rPr lang="es-ES" sz="1400" spc="-3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participantes. La información se publicará a través de la página web institucional: </a:t>
            </a:r>
            <a:r>
              <a:rPr lang="es-ES" sz="1400" u="sng" dirty="0">
                <a:solidFill>
                  <a:srgbClr val="1F497D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https://ubateiedbolivar.wixsite.com/inicio/manco</a:t>
            </a:r>
            <a:r>
              <a:rPr lang="es-ES" sz="140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;</a:t>
            </a:r>
            <a:r>
              <a:rPr lang="es-ES" sz="1400" spc="-2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es-ES" sz="1400" b="1" spc="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partir</a:t>
            </a:r>
            <a:r>
              <a:rPr lang="es-ES" sz="1400" b="1" spc="-1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del</a:t>
            </a:r>
            <a:r>
              <a:rPr lang="es-ES" sz="1400" b="1" spc="-3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día </a:t>
            </a:r>
            <a:r>
              <a:rPr lang="es-ES" sz="1400" b="1" spc="5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lunes de julio </a:t>
            </a:r>
            <a:r>
              <a:rPr lang="es-ES" sz="1400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</a:t>
            </a:r>
            <a:r>
              <a:rPr lang="es-ES" sz="1400" b="1" spc="10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sz="1400" b="1" dirty="0">
                <a:solidFill>
                  <a:srgbClr val="9A5315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2025.</a:t>
            </a:r>
            <a:endParaRPr lang="en-US" sz="1400" b="1" dirty="0">
              <a:solidFill>
                <a:srgbClr val="9A5315"/>
              </a:solidFill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23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13954" y="161914"/>
            <a:ext cx="10659292" cy="6565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es-CO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MODALIDADES:</a:t>
            </a:r>
            <a:r>
              <a:rPr lang="es-CO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CO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 fontAlgn="auto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Solista : </a:t>
            </a:r>
            <a:r>
              <a:rPr lang="es-CO" sz="2000" dirty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Para él o la solista, el género será canciones y rondas infantiles. Cada participante puede tener su acompañamiento musical, se exceptúan temas que inciten a la violencia o a comportamientos </a:t>
            </a:r>
            <a:r>
              <a:rPr lang="es-CO" sz="2000" dirty="0" smtClean="0"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inadecuados.</a:t>
            </a:r>
          </a:p>
          <a:p>
            <a:pPr marL="285750" lvl="0" indent="-285750" algn="just" fontAlgn="auto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Dibujo : </a:t>
            </a:r>
            <a:r>
              <a:rPr lang="es-CO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Técnica </a:t>
            </a:r>
            <a:r>
              <a:rPr lang="es-CO" sz="2000" dirty="0">
                <a:latin typeface="Arial" panose="020B0604020202020204" pitchFamily="34" charset="0"/>
                <a:ea typeface="Times New Roman" panose="02020603050405020304" pitchFamily="18" charset="0"/>
              </a:rPr>
              <a:t>libre. Se realizará simultánea al evento.  </a:t>
            </a:r>
            <a:endParaRPr lang="es-C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Poesía: </a:t>
            </a:r>
            <a:r>
              <a:rPr lang="es-CO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es-CO" sz="2000" dirty="0">
                <a:latin typeface="Arial" panose="020B0604020202020204" pitchFamily="34" charset="0"/>
                <a:ea typeface="Times New Roman" panose="02020603050405020304" pitchFamily="18" charset="0"/>
              </a:rPr>
              <a:t>declamación no debe exceder 4 minutos de presentación.</a:t>
            </a:r>
            <a:endParaRPr lang="es-C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O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Ronda dancística: </a:t>
            </a:r>
            <a:r>
              <a:rPr lang="es-CO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es-CO" sz="2000" dirty="0">
                <a:latin typeface="Arial" panose="020B0604020202020204" pitchFamily="34" charset="0"/>
                <a:ea typeface="Times New Roman" panose="02020603050405020304" pitchFamily="18" charset="0"/>
              </a:rPr>
              <a:t>danza tiene un tiempo de presentación de 3 a </a:t>
            </a:r>
            <a:r>
              <a:rPr lang="es-CO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5 </a:t>
            </a:r>
            <a:r>
              <a:rPr lang="es-CO" sz="2000" dirty="0">
                <a:latin typeface="Arial" panose="020B0604020202020204" pitchFamily="34" charset="0"/>
                <a:ea typeface="Times New Roman" panose="02020603050405020304" pitchFamily="18" charset="0"/>
              </a:rPr>
              <a:t>minutos. No más de ocho parejas por </a:t>
            </a:r>
            <a:r>
              <a:rPr lang="es-CO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agrupación.</a:t>
            </a:r>
            <a:endParaRPr lang="es-ES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ronda </a:t>
            </a:r>
            <a:r>
              <a:rPr lang="es-ES" sz="20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coral:  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Tiene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</a:rPr>
              <a:t>un tiempo de presentación de 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</a:rPr>
              <a:t>minutos. No más de 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ocho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</a:rPr>
              <a:t>niños ni menos de 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cuatro </a:t>
            </a:r>
            <a:r>
              <a:rPr lang="es-ES" sz="2000" dirty="0">
                <a:latin typeface="Arial" panose="020B0604020202020204" pitchFamily="34" charset="0"/>
                <a:ea typeface="Times New Roman" panose="02020603050405020304" pitchFamily="18" charset="0"/>
              </a:rPr>
              <a:t>por  agrupación</a:t>
            </a:r>
            <a:r>
              <a:rPr lang="es-ES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s-CO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es-CO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Todas las modalidades deben corresponder a la literatura, folclor, tradición y costumbres del carácter nacional de nuestro país.</a:t>
            </a:r>
            <a:endParaRPr lang="es-CO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O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484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56447" y="-756634"/>
            <a:ext cx="8882691" cy="1828800"/>
          </a:xfrm>
        </p:spPr>
        <p:txBody>
          <a:bodyPr/>
          <a:lstStyle/>
          <a:p>
            <a:r>
              <a:rPr lang="es-CO" dirty="0" smtClean="0"/>
              <a:t>FESTIVAL DE PRIMARIA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319530" y="1265349"/>
            <a:ext cx="8346608" cy="410836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CO" dirty="0">
                <a:solidFill>
                  <a:srgbClr val="9A5315"/>
                </a:solidFill>
              </a:rPr>
              <a:t>DÍA:  </a:t>
            </a:r>
            <a:r>
              <a:rPr lang="es-CO" dirty="0" smtClean="0">
                <a:solidFill>
                  <a:srgbClr val="9A5315"/>
                </a:solidFill>
              </a:rPr>
              <a:t>Miércoles 27 </a:t>
            </a:r>
            <a:r>
              <a:rPr lang="es-CO" dirty="0">
                <a:solidFill>
                  <a:srgbClr val="9A5315"/>
                </a:solidFill>
              </a:rPr>
              <a:t>de </a:t>
            </a:r>
            <a:r>
              <a:rPr lang="es-CO" dirty="0" smtClean="0">
                <a:solidFill>
                  <a:srgbClr val="9A5315"/>
                </a:solidFill>
              </a:rPr>
              <a:t>agosto </a:t>
            </a:r>
            <a:r>
              <a:rPr lang="es-CO" dirty="0">
                <a:solidFill>
                  <a:srgbClr val="9A5315"/>
                </a:solidFill>
              </a:rPr>
              <a:t>de </a:t>
            </a:r>
            <a:r>
              <a:rPr lang="es-CO" dirty="0" smtClean="0">
                <a:solidFill>
                  <a:srgbClr val="9A5315"/>
                </a:solidFill>
              </a:rPr>
              <a:t>2025</a:t>
            </a:r>
          </a:p>
          <a:p>
            <a:pPr lvl="0"/>
            <a:endParaRPr lang="es-CO" dirty="0">
              <a:solidFill>
                <a:srgbClr val="9A5315"/>
              </a:solidFill>
            </a:endParaRPr>
          </a:p>
          <a:p>
            <a:pPr lvl="0"/>
            <a:r>
              <a:rPr lang="es-CO" dirty="0">
                <a:solidFill>
                  <a:srgbClr val="9A5315"/>
                </a:solidFill>
              </a:rPr>
              <a:t>LUGAR: </a:t>
            </a:r>
            <a:r>
              <a:rPr lang="es-CO" dirty="0" smtClean="0">
                <a:solidFill>
                  <a:srgbClr val="9A5315"/>
                </a:solidFill>
              </a:rPr>
              <a:t>Auditorio Simón Bolívar de la I.E.D</a:t>
            </a:r>
            <a:r>
              <a:rPr lang="es-CO" dirty="0">
                <a:solidFill>
                  <a:srgbClr val="9A5315"/>
                </a:solidFill>
              </a:rPr>
              <a:t>. </a:t>
            </a:r>
            <a:r>
              <a:rPr lang="es-CO" dirty="0" smtClean="0">
                <a:solidFill>
                  <a:srgbClr val="9A5315"/>
                </a:solidFill>
              </a:rPr>
              <a:t>Bolívar</a:t>
            </a:r>
          </a:p>
          <a:p>
            <a:pPr lvl="0"/>
            <a:endParaRPr lang="es-CO" dirty="0">
              <a:solidFill>
                <a:srgbClr val="9A5315"/>
              </a:solidFill>
            </a:endParaRPr>
          </a:p>
          <a:p>
            <a:pPr lvl="0"/>
            <a:r>
              <a:rPr lang="es-CO" dirty="0">
                <a:solidFill>
                  <a:srgbClr val="9A5315"/>
                </a:solidFill>
              </a:rPr>
              <a:t>HORA: 8:00 a.m. </a:t>
            </a:r>
          </a:p>
          <a:p>
            <a:pPr lvl="0"/>
            <a:endParaRPr lang="es-CO" dirty="0">
              <a:solidFill>
                <a:srgbClr val="9A5315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es-CO" dirty="0">
                <a:solidFill>
                  <a:srgbClr val="D1E5F9">
                    <a:lumMod val="50000"/>
                  </a:srgbClr>
                </a:solidFill>
              </a:rPr>
              <a:t>Participarán los estudiantes matriculados </a:t>
            </a:r>
            <a:r>
              <a:rPr lang="es-CO" dirty="0" smtClean="0">
                <a:solidFill>
                  <a:srgbClr val="D1E5F9">
                    <a:lumMod val="50000"/>
                  </a:srgbClr>
                </a:solidFill>
              </a:rPr>
              <a:t>en GRADO PRIMERO, SEGUNDO Y TERCERO DE PRIMARIA </a:t>
            </a:r>
            <a:r>
              <a:rPr lang="es-CO" dirty="0">
                <a:solidFill>
                  <a:srgbClr val="D1E5F9">
                    <a:lumMod val="50000"/>
                  </a:srgbClr>
                </a:solidFill>
              </a:rPr>
              <a:t>de todas las instituciones </a:t>
            </a:r>
            <a:r>
              <a:rPr lang="es-CO" dirty="0" smtClean="0">
                <a:solidFill>
                  <a:srgbClr val="D1E5F9">
                    <a:lumMod val="50000"/>
                  </a:srgbClr>
                </a:solidFill>
              </a:rPr>
              <a:t>de la región de </a:t>
            </a:r>
            <a:r>
              <a:rPr lang="es-CO" dirty="0">
                <a:solidFill>
                  <a:srgbClr val="D1E5F9">
                    <a:lumMod val="50000"/>
                  </a:srgbClr>
                </a:solidFill>
              </a:rPr>
              <a:t>Ubaté, oficiales o privadas que lo deseen.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64127" y="5373710"/>
            <a:ext cx="10702011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2870" lvl="0" indent="-342900" algn="just" fontAlgn="auto">
              <a:lnSpc>
                <a:spcPct val="110000"/>
              </a:lnSpc>
              <a:spcBef>
                <a:spcPts val="50"/>
              </a:spcBef>
              <a:spcAft>
                <a:spcPts val="0"/>
              </a:spcAft>
              <a:buFont typeface="Wingdings" panose="05000000000000000000" pitchFamily="2" charset="2"/>
              <a:buChar char=""/>
              <a:tabLst>
                <a:tab pos="-606425" algn="l"/>
                <a:tab pos="-368300" algn="l"/>
              </a:tabLst>
            </a:pPr>
            <a:r>
              <a:rPr lang="es-E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La</a:t>
            </a:r>
            <a:r>
              <a:rPr lang="es-ES" spc="-5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inscripción</a:t>
            </a:r>
            <a:r>
              <a:rPr lang="es-ES" spc="-2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se</a:t>
            </a:r>
            <a:r>
              <a:rPr lang="es-ES" spc="-2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realiza</a:t>
            </a:r>
            <a:r>
              <a:rPr lang="es-ES" spc="-35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hasta</a:t>
            </a:r>
            <a:r>
              <a:rPr lang="es-ES" b="1" spc="-4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el</a:t>
            </a:r>
            <a:r>
              <a:rPr lang="es-ES" b="1" spc="-4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día viernes 15 de</a:t>
            </a:r>
            <a:r>
              <a:rPr lang="es-ES" b="1" spc="15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agosto</a:t>
            </a:r>
            <a:r>
              <a:rPr lang="es-ES" b="1" spc="15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</a:t>
            </a:r>
            <a:r>
              <a:rPr lang="es-ES" b="1" spc="2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2025</a:t>
            </a:r>
            <a:r>
              <a:rPr lang="es-ES" b="1" spc="1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para</a:t>
            </a:r>
            <a:r>
              <a:rPr lang="es-ES" spc="-35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todas</a:t>
            </a:r>
            <a:r>
              <a:rPr lang="es-ES" spc="-35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las</a:t>
            </a:r>
            <a:r>
              <a:rPr lang="es-ES" spc="-5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instituciones</a:t>
            </a:r>
            <a:r>
              <a:rPr lang="es-ES" spc="-35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participantes. La información se publicará a través de la página web institucional: </a:t>
            </a:r>
            <a:r>
              <a:rPr lang="es-ES" u="sng" dirty="0">
                <a:solidFill>
                  <a:srgbClr val="1F497D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https://ubateiedbolivar.wixsite.com/inicio/manco</a:t>
            </a:r>
            <a:r>
              <a:rPr lang="es-ES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;</a:t>
            </a:r>
            <a:r>
              <a:rPr lang="es-ES" spc="-2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es-ES" b="1" spc="5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partir</a:t>
            </a:r>
            <a:r>
              <a:rPr lang="es-ES" b="1" spc="-1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del</a:t>
            </a:r>
            <a:r>
              <a:rPr lang="es-ES" b="1" spc="-3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día </a:t>
            </a:r>
            <a:r>
              <a:rPr lang="es-ES" b="1" spc="5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lunes de julio </a:t>
            </a:r>
            <a:r>
              <a:rPr lang="es-E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de</a:t>
            </a:r>
            <a:r>
              <a:rPr lang="es-ES" b="1" spc="10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s-ES" b="1" dirty="0"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</a:rPr>
              <a:t>2025.</a:t>
            </a:r>
            <a:endParaRPr lang="en-US" b="1" dirty="0">
              <a:latin typeface="Symbol" panose="05050102010706020507" pitchFamily="18" charset="2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8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3143" y="132540"/>
            <a:ext cx="11116491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2870" lvl="0" indent="-342900" algn="just">
              <a:lnSpc>
                <a:spcPct val="110000"/>
              </a:lnSpc>
              <a:spcBef>
                <a:spcPts val="50"/>
              </a:spcBef>
              <a:buFont typeface="Wingdings" panose="05000000000000000000" pitchFamily="2" charset="2"/>
              <a:buChar char=""/>
              <a:tabLst>
                <a:tab pos="-606425" algn="l"/>
                <a:tab pos="-368300" algn="l"/>
              </a:tabLst>
            </a:pPr>
            <a:endParaRPr lang="en-US" sz="1400" b="1" dirty="0">
              <a:solidFill>
                <a:srgbClr val="9A5315"/>
              </a:solidFill>
              <a:latin typeface="Symbol" panose="05050102010706020507" pitchFamily="18" charset="2"/>
              <a:ea typeface="Times New Roman" panose="02020603050405020304" pitchFamily="18" charset="0"/>
            </a:endParaRPr>
          </a:p>
          <a:p>
            <a:pPr marL="457200" lvl="0" algn="ctr">
              <a:lnSpc>
                <a:spcPct val="150000"/>
              </a:lnSpc>
            </a:pPr>
            <a:r>
              <a:rPr lang="es-CO" sz="2400" b="1" dirty="0" smtClean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MODALIDADES</a:t>
            </a:r>
          </a:p>
          <a:p>
            <a:pPr marL="457200" lvl="0" algn="ctr">
              <a:lnSpc>
                <a:spcPct val="150000"/>
              </a:lnSpc>
            </a:pPr>
            <a:endParaRPr lang="es-CO" b="1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CO" sz="2000" b="1" dirty="0" smtClean="0">
                <a:solidFill>
                  <a:srgbClr val="F3771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Solista: </a:t>
            </a:r>
            <a:r>
              <a:rPr lang="es-CO" sz="2000" dirty="0" smtClean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 él o la solista, el género debe ser del folclor colombiano. </a:t>
            </a:r>
            <a:r>
              <a:rPr lang="es-CO" sz="2000" dirty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sz="2000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CO" sz="2000" b="1" dirty="0" smtClean="0">
                <a:solidFill>
                  <a:srgbClr val="F3771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Dibujo: </a:t>
            </a:r>
            <a:r>
              <a:rPr lang="es-CO" sz="2000" dirty="0" smtClean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Técnica </a:t>
            </a:r>
            <a:r>
              <a:rPr lang="es-CO" sz="2000" dirty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libre. Se realizará simultánea al evento.  </a:t>
            </a:r>
            <a:endParaRPr lang="es-CO" sz="2000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CO" sz="2000" b="1" dirty="0" smtClean="0">
                <a:solidFill>
                  <a:srgbClr val="F3771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Poesía: </a:t>
            </a:r>
            <a:r>
              <a:rPr lang="es-CO" sz="2000" dirty="0" smtClean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es-CO" sz="2000" dirty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declamación no debe exceder 4 minutos de presentación</a:t>
            </a:r>
            <a:r>
              <a:rPr lang="es-CO" sz="2000" dirty="0" smtClean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s-CO" sz="2000" dirty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sz="2000" dirty="0" smtClean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s-CO" sz="2000" b="1" dirty="0" smtClean="0">
                <a:solidFill>
                  <a:srgbClr val="F3771A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Danza folclórica colombiana: </a:t>
            </a:r>
            <a:r>
              <a:rPr lang="es-CO" sz="2000" dirty="0" smtClean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es-CO" sz="2000" dirty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danza tiene un tiempo de presentación de 3 a </a:t>
            </a:r>
            <a:r>
              <a:rPr lang="es-CO" sz="2000" dirty="0" smtClean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 </a:t>
            </a:r>
            <a:r>
              <a:rPr lang="es-CO" sz="2000" dirty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minutos. No más de ocho parejas por agrupación</a:t>
            </a:r>
            <a:r>
              <a:rPr lang="es-CO" sz="2000" dirty="0" smtClean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 ronda coral:  </a:t>
            </a:r>
            <a:r>
              <a:rPr lang="es-ES" sz="2000" dirty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Tiene un tiempo de presentación de </a:t>
            </a:r>
            <a:r>
              <a:rPr lang="es-ES" sz="2000" dirty="0" smtClean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 </a:t>
            </a:r>
            <a:r>
              <a:rPr lang="es-ES" sz="2000" dirty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4</a:t>
            </a:r>
            <a:r>
              <a:rPr lang="es-ES" sz="2000" dirty="0" smtClean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minutos</a:t>
            </a:r>
            <a:r>
              <a:rPr lang="es-ES" sz="2000" dirty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No más de </a:t>
            </a:r>
            <a:r>
              <a:rPr lang="es-ES" sz="2000" dirty="0" smtClean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doce </a:t>
            </a:r>
            <a:r>
              <a:rPr lang="es-ES" sz="2000" dirty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niños ni menos de </a:t>
            </a:r>
            <a:r>
              <a:rPr lang="es-ES" sz="2000" dirty="0" smtClean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seis </a:t>
            </a:r>
            <a:r>
              <a:rPr lang="es-ES" sz="2000" dirty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por  agrupación.</a:t>
            </a:r>
            <a:endParaRPr lang="es-CO" sz="2000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algn="just">
              <a:lnSpc>
                <a:spcPct val="150000"/>
              </a:lnSpc>
            </a:pPr>
            <a:r>
              <a:rPr lang="es-CO" sz="2000" dirty="0">
                <a:solidFill>
                  <a:srgbClr val="9A53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s-CO" sz="2000" dirty="0">
              <a:solidFill>
                <a:srgbClr val="9A531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0" algn="just">
              <a:lnSpc>
                <a:spcPct val="150000"/>
              </a:lnSpc>
            </a:pP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Todas las modalidades deben corresponder a la literatura, folclor, tradición y costumbres del carácter nacional de nuestro país.</a:t>
            </a:r>
            <a:endParaRPr lang="es-CO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5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5959"/>
          <a:stretch/>
        </p:blipFill>
        <p:spPr>
          <a:xfrm>
            <a:off x="4557254" y="192263"/>
            <a:ext cx="7495504" cy="638792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246914" y="-29285"/>
            <a:ext cx="6858002" cy="1828800"/>
          </a:xfrm>
        </p:spPr>
        <p:txBody>
          <a:bodyPr/>
          <a:lstStyle/>
          <a:p>
            <a:pPr algn="ctr"/>
            <a:r>
              <a:rPr lang="es-CO" dirty="0" smtClean="0"/>
              <a:t>CONCURSOS </a:t>
            </a:r>
            <a:br>
              <a:rPr lang="es-CO" dirty="0" smtClean="0"/>
            </a:br>
            <a:r>
              <a:rPr lang="es-CO" dirty="0" smtClean="0"/>
              <a:t>2025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3798" r="14588" b="1474"/>
          <a:stretch/>
        </p:blipFill>
        <p:spPr>
          <a:xfrm>
            <a:off x="4905690" y="923037"/>
            <a:ext cx="1220789" cy="90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4246058" y="888886"/>
            <a:ext cx="11020023" cy="887569"/>
          </a:xfrm>
        </p:spPr>
        <p:txBody>
          <a:bodyPr/>
          <a:lstStyle/>
          <a:p>
            <a:pPr algn="ctr"/>
            <a:r>
              <a:rPr lang="es-CO" sz="2800" b="1" dirty="0" smtClean="0">
                <a:solidFill>
                  <a:schemeClr val="accent5"/>
                </a:solidFill>
              </a:rPr>
              <a:t/>
            </a:r>
            <a:br>
              <a:rPr lang="es-CO" sz="2800" b="1" dirty="0" smtClean="0">
                <a:solidFill>
                  <a:schemeClr val="accent5"/>
                </a:solidFill>
              </a:rPr>
            </a:br>
            <a:r>
              <a:rPr lang="es-CO" sz="2800" b="1" dirty="0">
                <a:solidFill>
                  <a:schemeClr val="accent5"/>
                </a:solidFill>
              </a:rPr>
              <a:t/>
            </a:r>
            <a:br>
              <a:rPr lang="es-CO" sz="2800" b="1" dirty="0">
                <a:solidFill>
                  <a:schemeClr val="accent5"/>
                </a:solidFill>
              </a:rPr>
            </a:br>
            <a:r>
              <a:rPr lang="es-CO" sz="2800" b="1" dirty="0" smtClean="0">
                <a:solidFill>
                  <a:schemeClr val="accent5"/>
                </a:solidFill>
              </a:rPr>
              <a:t/>
            </a:r>
            <a:br>
              <a:rPr lang="es-CO" sz="2800" b="1" dirty="0" smtClean="0">
                <a:solidFill>
                  <a:schemeClr val="accent5"/>
                </a:solidFill>
              </a:rPr>
            </a:br>
            <a:r>
              <a:rPr lang="es-CO" sz="2800" b="1" dirty="0" smtClean="0">
                <a:solidFill>
                  <a:schemeClr val="accent5"/>
                </a:solidFill>
              </a:rPr>
              <a:t>CONCURSO </a:t>
            </a:r>
            <a:br>
              <a:rPr lang="es-CO" sz="2800" b="1" dirty="0" smtClean="0">
                <a:solidFill>
                  <a:schemeClr val="accent5"/>
                </a:solidFill>
              </a:rPr>
            </a:br>
            <a:r>
              <a:rPr lang="es-CO" sz="2800" b="1" dirty="0" smtClean="0">
                <a:solidFill>
                  <a:schemeClr val="accent5"/>
                </a:solidFill>
              </a:rPr>
              <a:t>MANCO DE </a:t>
            </a:r>
            <a:br>
              <a:rPr lang="es-CO" sz="2800" b="1" dirty="0" smtClean="0">
                <a:solidFill>
                  <a:schemeClr val="accent5"/>
                </a:solidFill>
              </a:rPr>
            </a:br>
            <a:r>
              <a:rPr lang="es-CO" sz="2800" b="1" dirty="0" smtClean="0">
                <a:solidFill>
                  <a:schemeClr val="accent5"/>
                </a:solidFill>
              </a:rPr>
              <a:t>LEPANTO</a:t>
            </a:r>
            <a:endParaRPr lang="es-CO" sz="2800" b="1" dirty="0">
              <a:solidFill>
                <a:schemeClr val="accent5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flipH="1">
            <a:off x="-4724400" y="5771182"/>
            <a:ext cx="4989510" cy="551482"/>
          </a:xfrm>
        </p:spPr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2857500" y="100771"/>
            <a:ext cx="90297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CO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s-CO" sz="2800" b="1" dirty="0" smtClean="0">
                <a:solidFill>
                  <a:srgbClr val="FFC000"/>
                </a:solidFill>
              </a:rPr>
              <a:t>CATEGORÍAS:</a:t>
            </a:r>
            <a:endParaRPr lang="es-CO" sz="2800" b="1" dirty="0">
              <a:solidFill>
                <a:srgbClr val="FFC000"/>
              </a:solidFill>
            </a:endParaRPr>
          </a:p>
          <a:p>
            <a:pPr algn="just">
              <a:lnSpc>
                <a:spcPct val="200000"/>
              </a:lnSpc>
            </a:pP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Manteniendo  la normatividad del concurso, pueden participar los estudiantes de los colegios oficiales y privados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de la región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de Ubaté, que a través de certificación rectoral, acrediten pertenecer  y cursar cualquiera de los niveles, así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es-CO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s-CO" b="1" dirty="0" smtClean="0">
                <a:solidFill>
                  <a:schemeClr val="bg2">
                    <a:lumMod val="50000"/>
                  </a:schemeClr>
                </a:solidFill>
              </a:rPr>
              <a:t>    CATEGORÍA </a:t>
            </a:r>
            <a:r>
              <a:rPr lang="es-CO" b="1" dirty="0">
                <a:solidFill>
                  <a:schemeClr val="bg2">
                    <a:lumMod val="50000"/>
                  </a:schemeClr>
                </a:solidFill>
              </a:rPr>
              <a:t>INFANTIL: Estudiantes de los grados cuarto  y quinto de primaria</a:t>
            </a:r>
            <a:r>
              <a:rPr lang="es-CO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CO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b="1" dirty="0" smtClean="0">
                <a:solidFill>
                  <a:schemeClr val="bg2">
                    <a:lumMod val="50000"/>
                  </a:schemeClr>
                </a:solidFill>
              </a:rPr>
              <a:t>    CATEGORÍA </a:t>
            </a:r>
            <a:r>
              <a:rPr lang="es-CO" b="1" dirty="0">
                <a:solidFill>
                  <a:schemeClr val="bg2">
                    <a:lumMod val="50000"/>
                  </a:schemeClr>
                </a:solidFill>
              </a:rPr>
              <a:t>PREJUVENIL: Estudiantes de los grados sexto a </a:t>
            </a:r>
            <a:r>
              <a:rPr lang="es-CO" b="1" dirty="0" smtClean="0">
                <a:solidFill>
                  <a:schemeClr val="bg2">
                    <a:lumMod val="50000"/>
                  </a:schemeClr>
                </a:solidFill>
              </a:rPr>
              <a:t>octavo </a:t>
            </a:r>
            <a:r>
              <a:rPr lang="es-CO" b="1" dirty="0">
                <a:solidFill>
                  <a:schemeClr val="bg2">
                    <a:lumMod val="50000"/>
                  </a:schemeClr>
                </a:solidFill>
              </a:rPr>
              <a:t>de </a:t>
            </a:r>
            <a:r>
              <a:rPr lang="es-CO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</a:t>
            </a:r>
            <a:r>
              <a:rPr lang="es-CO" b="1" dirty="0" smtClean="0">
                <a:solidFill>
                  <a:schemeClr val="bg2">
                    <a:lumMod val="25000"/>
                  </a:schemeClr>
                </a:solidFill>
              </a:rPr>
              <a:t>Secundaria.</a:t>
            </a:r>
            <a:endParaRPr lang="es-CO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CO" b="1" dirty="0" smtClean="0">
                <a:solidFill>
                  <a:schemeClr val="bg2">
                    <a:lumMod val="25000"/>
                  </a:schemeClr>
                </a:solidFill>
              </a:rPr>
              <a:t>      CATEGORÍA </a:t>
            </a:r>
            <a:r>
              <a:rPr lang="es-CO" b="1" dirty="0">
                <a:solidFill>
                  <a:schemeClr val="bg2">
                    <a:lumMod val="25000"/>
                  </a:schemeClr>
                </a:solidFill>
              </a:rPr>
              <a:t>JUVENIL: Estudiantes de los grados noveno a </a:t>
            </a:r>
            <a:r>
              <a:rPr lang="es-CO" b="1" dirty="0" smtClean="0">
                <a:solidFill>
                  <a:schemeClr val="bg2">
                    <a:lumMod val="25000"/>
                  </a:schemeClr>
                </a:solidFill>
              </a:rPr>
              <a:t>undécimo de secundaria</a:t>
            </a:r>
            <a:r>
              <a:rPr lang="es-CO" b="1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es-CO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9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1389</TotalTime>
  <Words>1217</Words>
  <Application>Microsoft Office PowerPoint</Application>
  <PresentationFormat>Panorámica</PresentationFormat>
  <Paragraphs>187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Aharoni</vt:lpstr>
      <vt:lpstr>Algerian</vt:lpstr>
      <vt:lpstr>Arial</vt:lpstr>
      <vt:lpstr>Arial Black</vt:lpstr>
      <vt:lpstr>Berlin Sans FB Demi</vt:lpstr>
      <vt:lpstr>Calibri</vt:lpstr>
      <vt:lpstr>Georgia</vt:lpstr>
      <vt:lpstr>Segoe Print</vt:lpstr>
      <vt:lpstr>Symbol</vt:lpstr>
      <vt:lpstr>Times New Roman</vt:lpstr>
      <vt:lpstr>Wingdings</vt:lpstr>
      <vt:lpstr>Ilustración de naturaleza 16x9</vt:lpstr>
      <vt:lpstr>XIII“CONCURSO MANCO DE LEPANTO 2025” </vt:lpstr>
      <vt:lpstr> Promover la reafirmación y  difusión del concurso “MANCO DE LEPANTO” como elemento de nuestra cultura viva, expresado en  el arte  y el folclor colombiano; enalteciendo el nombre de la I.E.D. Bolívar de Ubaté,  dirigido por el señor rector, Lic. CAMILO CRUZ.  </vt:lpstr>
      <vt:lpstr>OBJETIVOS ESPECÍFICOS</vt:lpstr>
      <vt:lpstr>FESTIVAL DE PREESCOLAR</vt:lpstr>
      <vt:lpstr>Presentación de PowerPoint</vt:lpstr>
      <vt:lpstr>FESTIVAL DE PRIMARIA</vt:lpstr>
      <vt:lpstr>Presentación de PowerPoint</vt:lpstr>
      <vt:lpstr>CONCURSOS  2025</vt:lpstr>
      <vt:lpstr>   CONCURSO  MANCO DE  LEPANTO</vt:lpstr>
      <vt:lpstr>1. CONCURSO DE POESÍA</vt:lpstr>
      <vt:lpstr>2. CONCURSO DE CUENTERÍA</vt:lpstr>
      <vt:lpstr>3. CONCURSO DE SOLISTA</vt:lpstr>
      <vt:lpstr>Presentación de PowerPoint</vt:lpstr>
      <vt:lpstr>5. CONCURSO DE TEATRO</vt:lpstr>
      <vt:lpstr>                 6. CONCURSO DE DANZAS</vt:lpstr>
      <vt:lpstr>7. CONCURSO DE DIBUJO</vt:lpstr>
      <vt:lpstr>8. CONCURSO DE COMPARSAS</vt:lpstr>
      <vt:lpstr>PREMIACIÓN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TRANSVERSAL LECTO–ESCRITURAL “FANTASÍA ACTIVA”</dc:title>
  <dc:creator>JUANITA</dc:creator>
  <cp:lastModifiedBy>JUANITA</cp:lastModifiedBy>
  <cp:revision>94</cp:revision>
  <dcterms:created xsi:type="dcterms:W3CDTF">2017-08-02T23:56:10Z</dcterms:created>
  <dcterms:modified xsi:type="dcterms:W3CDTF">2025-07-01T23:38:00Z</dcterms:modified>
</cp:coreProperties>
</file>